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92" r:id="rId1"/>
  </p:sldMasterIdLst>
  <p:notesMasterIdLst>
    <p:notesMasterId r:id="rId42"/>
  </p:notesMasterIdLst>
  <p:sldIdLst>
    <p:sldId id="384" r:id="rId2"/>
    <p:sldId id="415" r:id="rId3"/>
    <p:sldId id="414" r:id="rId4"/>
    <p:sldId id="422" r:id="rId5"/>
    <p:sldId id="387" r:id="rId6"/>
    <p:sldId id="388" r:id="rId7"/>
    <p:sldId id="263" r:id="rId8"/>
    <p:sldId id="296" r:id="rId9"/>
    <p:sldId id="411" r:id="rId10"/>
    <p:sldId id="410" r:id="rId11"/>
    <p:sldId id="394" r:id="rId12"/>
    <p:sldId id="395" r:id="rId13"/>
    <p:sldId id="390" r:id="rId14"/>
    <p:sldId id="309" r:id="rId15"/>
    <p:sldId id="421" r:id="rId16"/>
    <p:sldId id="347" r:id="rId17"/>
    <p:sldId id="391" r:id="rId18"/>
    <p:sldId id="398" r:id="rId19"/>
    <p:sldId id="397" r:id="rId20"/>
    <p:sldId id="351" r:id="rId21"/>
    <p:sldId id="426" r:id="rId22"/>
    <p:sldId id="427" r:id="rId23"/>
    <p:sldId id="420" r:id="rId24"/>
    <p:sldId id="403" r:id="rId25"/>
    <p:sldId id="404" r:id="rId26"/>
    <p:sldId id="401" r:id="rId27"/>
    <p:sldId id="405" r:id="rId28"/>
    <p:sldId id="406" r:id="rId29"/>
    <p:sldId id="419" r:id="rId30"/>
    <p:sldId id="430" r:id="rId31"/>
    <p:sldId id="428" r:id="rId32"/>
    <p:sldId id="429" r:id="rId33"/>
    <p:sldId id="355" r:id="rId34"/>
    <p:sldId id="370" r:id="rId35"/>
    <p:sldId id="371" r:id="rId36"/>
    <p:sldId id="376" r:id="rId37"/>
    <p:sldId id="418" r:id="rId38"/>
    <p:sldId id="408" r:id="rId39"/>
    <p:sldId id="424" r:id="rId40"/>
    <p:sldId id="41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201"/>
    <a:srgbClr val="C79701"/>
    <a:srgbClr val="DC22CF"/>
    <a:srgbClr val="6F9D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סגנון ערכת נושא 1 - הדגשה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סגנון ערכת נושא 1 - הדגשה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סגנון ערכת נושא 1 - הדגשה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773" autoAdjust="0"/>
    <p:restoredTop sz="96296" autoAdjust="0"/>
  </p:normalViewPr>
  <p:slideViewPr>
    <p:cSldViewPr>
      <p:cViewPr varScale="1">
        <p:scale>
          <a:sx n="91" d="100"/>
          <a:sy n="91" d="100"/>
        </p:scale>
        <p:origin x="115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02BDC-D4F7-47DD-9E87-B1A4E8A544C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87DE457-B1E5-407D-A377-D6FA6214865D}">
      <dgm:prSet/>
      <dgm:spPr/>
      <dgm:t>
        <a:bodyPr/>
        <a:lstStyle/>
        <a:p>
          <a:r>
            <a:rPr lang="en-US" dirty="0"/>
            <a:t>Dietary Therapy - Why/Who/When/What? </a:t>
          </a:r>
        </a:p>
      </dgm:t>
    </dgm:pt>
    <dgm:pt modelId="{D8437D65-9864-4EB9-AB4D-B3330CC5CC14}" type="parTrans" cxnId="{6620A57F-8C30-458A-A6D0-6AB96F2D3236}">
      <dgm:prSet/>
      <dgm:spPr/>
      <dgm:t>
        <a:bodyPr/>
        <a:lstStyle/>
        <a:p>
          <a:endParaRPr lang="en-US"/>
        </a:p>
      </dgm:t>
    </dgm:pt>
    <dgm:pt modelId="{DC4E6EBF-1F0E-4B2C-A2D8-97E6E6A4040D}" type="sibTrans" cxnId="{6620A57F-8C30-458A-A6D0-6AB96F2D3236}">
      <dgm:prSet/>
      <dgm:spPr/>
      <dgm:t>
        <a:bodyPr/>
        <a:lstStyle/>
        <a:p>
          <a:endParaRPr lang="en-US"/>
        </a:p>
      </dgm:t>
    </dgm:pt>
    <dgm:pt modelId="{EA571D15-46E6-4E39-8F7A-9EE04FAEF888}">
      <dgm:prSet/>
      <dgm:spPr/>
      <dgm:t>
        <a:bodyPr/>
        <a:lstStyle/>
        <a:p>
          <a:r>
            <a:rPr lang="en-US"/>
            <a:t>Mechanism of action – Role of Microbiota</a:t>
          </a:r>
        </a:p>
      </dgm:t>
    </dgm:pt>
    <dgm:pt modelId="{7925C0B3-840E-4A14-93A6-F3C9168537BE}" type="parTrans" cxnId="{CFA3B901-77B7-4E81-9043-C7EDB46C05BA}">
      <dgm:prSet/>
      <dgm:spPr/>
      <dgm:t>
        <a:bodyPr/>
        <a:lstStyle/>
        <a:p>
          <a:endParaRPr lang="en-US"/>
        </a:p>
      </dgm:t>
    </dgm:pt>
    <dgm:pt modelId="{1EAD997B-7E28-4EF9-B5E9-FDDABEA6242C}" type="sibTrans" cxnId="{CFA3B901-77B7-4E81-9043-C7EDB46C05BA}">
      <dgm:prSet/>
      <dgm:spPr/>
      <dgm:t>
        <a:bodyPr/>
        <a:lstStyle/>
        <a:p>
          <a:endParaRPr lang="en-US"/>
        </a:p>
      </dgm:t>
    </dgm:pt>
    <dgm:pt modelId="{BA95F05B-B45A-4508-A8AC-A59C1B005893}">
      <dgm:prSet/>
      <dgm:spPr/>
      <dgm:t>
        <a:bodyPr/>
        <a:lstStyle/>
        <a:p>
          <a:r>
            <a:rPr lang="en-US" dirty="0"/>
            <a:t>Dietary patterns in Crohn’s Disease</a:t>
          </a:r>
        </a:p>
      </dgm:t>
    </dgm:pt>
    <dgm:pt modelId="{B18F0FA0-EC2D-4328-A985-CCD0942C8FED}" type="parTrans" cxnId="{2B3CFF1A-4424-4E9B-A4BC-3ED7B82964A2}">
      <dgm:prSet/>
      <dgm:spPr/>
      <dgm:t>
        <a:bodyPr/>
        <a:lstStyle/>
        <a:p>
          <a:endParaRPr lang="en-US"/>
        </a:p>
      </dgm:t>
    </dgm:pt>
    <dgm:pt modelId="{9BD6B0F6-FFA0-49D7-B75A-EB4E7235D10B}" type="sibTrans" cxnId="{2B3CFF1A-4424-4E9B-A4BC-3ED7B82964A2}">
      <dgm:prSet/>
      <dgm:spPr/>
      <dgm:t>
        <a:bodyPr/>
        <a:lstStyle/>
        <a:p>
          <a:endParaRPr lang="en-US"/>
        </a:p>
      </dgm:t>
    </dgm:pt>
    <dgm:pt modelId="{EF1553B0-0273-43AF-80F3-B1003D9027B1}">
      <dgm:prSet/>
      <dgm:spPr/>
      <dgm:t>
        <a:bodyPr/>
        <a:lstStyle/>
        <a:p>
          <a:r>
            <a:rPr lang="en-US" dirty="0"/>
            <a:t>Dietary recommendations in Ulcerative Colitis </a:t>
          </a:r>
        </a:p>
      </dgm:t>
    </dgm:pt>
    <dgm:pt modelId="{2812C472-DD2F-49D6-B259-D86C284E2403}" type="parTrans" cxnId="{842B205B-7722-4F90-B897-378F383AD989}">
      <dgm:prSet/>
      <dgm:spPr/>
      <dgm:t>
        <a:bodyPr/>
        <a:lstStyle/>
        <a:p>
          <a:endParaRPr lang="en-US"/>
        </a:p>
      </dgm:t>
    </dgm:pt>
    <dgm:pt modelId="{13AFCE01-CC0F-449E-B1F1-F750908B9702}" type="sibTrans" cxnId="{842B205B-7722-4F90-B897-378F383AD989}">
      <dgm:prSet/>
      <dgm:spPr/>
      <dgm:t>
        <a:bodyPr/>
        <a:lstStyle/>
        <a:p>
          <a:endParaRPr lang="en-US"/>
        </a:p>
      </dgm:t>
    </dgm:pt>
    <dgm:pt modelId="{418619FF-58D6-AA45-B1B2-65724FD193BB}">
      <dgm:prSet/>
      <dgm:spPr/>
      <dgm:t>
        <a:bodyPr/>
        <a:lstStyle/>
        <a:p>
          <a:pPr rtl="0"/>
          <a:r>
            <a:rPr lang="en-US" dirty="0"/>
            <a:t>CDED- Crohn’s Disease Exclusion Diet </a:t>
          </a:r>
        </a:p>
      </dgm:t>
    </dgm:pt>
    <dgm:pt modelId="{86A0D972-A332-0A41-AA8F-7800565B9BBA}" type="parTrans" cxnId="{19B02A2F-A341-0840-A632-F6EA6F3EDAD6}">
      <dgm:prSet/>
      <dgm:spPr/>
    </dgm:pt>
    <dgm:pt modelId="{93CFB7F6-534D-8A43-834E-26D3C1E854B7}" type="sibTrans" cxnId="{19B02A2F-A341-0840-A632-F6EA6F3EDAD6}">
      <dgm:prSet/>
      <dgm:spPr/>
    </dgm:pt>
    <dgm:pt modelId="{EF0326FC-D431-384B-AC11-7241105EDC69}" type="pres">
      <dgm:prSet presAssocID="{7D402BDC-D4F7-47DD-9E87-B1A4E8A544C3}" presName="linear" presStyleCnt="0">
        <dgm:presLayoutVars>
          <dgm:animLvl val="lvl"/>
          <dgm:resizeHandles val="exact"/>
        </dgm:presLayoutVars>
      </dgm:prSet>
      <dgm:spPr/>
      <dgm:t>
        <a:bodyPr/>
        <a:lstStyle/>
        <a:p>
          <a:endParaRPr lang="en-US"/>
        </a:p>
      </dgm:t>
    </dgm:pt>
    <dgm:pt modelId="{F56C6238-AE95-4141-8BC6-0048BF190C97}" type="pres">
      <dgm:prSet presAssocID="{487DE457-B1E5-407D-A377-D6FA6214865D}" presName="parentText" presStyleLbl="node1" presStyleIdx="0" presStyleCnt="5">
        <dgm:presLayoutVars>
          <dgm:chMax val="0"/>
          <dgm:bulletEnabled val="1"/>
        </dgm:presLayoutVars>
      </dgm:prSet>
      <dgm:spPr/>
      <dgm:t>
        <a:bodyPr/>
        <a:lstStyle/>
        <a:p>
          <a:endParaRPr lang="en-US"/>
        </a:p>
      </dgm:t>
    </dgm:pt>
    <dgm:pt modelId="{49590DC7-483A-A74A-A7B5-5AC3D45C559F}" type="pres">
      <dgm:prSet presAssocID="{DC4E6EBF-1F0E-4B2C-A2D8-97E6E6A4040D}" presName="spacer" presStyleCnt="0"/>
      <dgm:spPr/>
    </dgm:pt>
    <dgm:pt modelId="{89C48C63-A724-6648-B1F3-ED955E6B91DB}" type="pres">
      <dgm:prSet presAssocID="{EA571D15-46E6-4E39-8F7A-9EE04FAEF888}" presName="parentText" presStyleLbl="node1" presStyleIdx="1" presStyleCnt="5">
        <dgm:presLayoutVars>
          <dgm:chMax val="0"/>
          <dgm:bulletEnabled val="1"/>
        </dgm:presLayoutVars>
      </dgm:prSet>
      <dgm:spPr/>
      <dgm:t>
        <a:bodyPr/>
        <a:lstStyle/>
        <a:p>
          <a:endParaRPr lang="en-US"/>
        </a:p>
      </dgm:t>
    </dgm:pt>
    <dgm:pt modelId="{3621BA07-B00F-8E4E-98ED-857FD7949872}" type="pres">
      <dgm:prSet presAssocID="{1EAD997B-7E28-4EF9-B5E9-FDDABEA6242C}" presName="spacer" presStyleCnt="0"/>
      <dgm:spPr/>
    </dgm:pt>
    <dgm:pt modelId="{BCA21B29-8912-F142-8E2A-6232375102A3}" type="pres">
      <dgm:prSet presAssocID="{BA95F05B-B45A-4508-A8AC-A59C1B005893}" presName="parentText" presStyleLbl="node1" presStyleIdx="2" presStyleCnt="5">
        <dgm:presLayoutVars>
          <dgm:chMax val="0"/>
          <dgm:bulletEnabled val="1"/>
        </dgm:presLayoutVars>
      </dgm:prSet>
      <dgm:spPr/>
      <dgm:t>
        <a:bodyPr/>
        <a:lstStyle/>
        <a:p>
          <a:endParaRPr lang="en-US"/>
        </a:p>
      </dgm:t>
    </dgm:pt>
    <dgm:pt modelId="{95B81557-16C1-C14C-A70C-1953CDE21CAA}" type="pres">
      <dgm:prSet presAssocID="{9BD6B0F6-FFA0-49D7-B75A-EB4E7235D10B}" presName="spacer" presStyleCnt="0"/>
      <dgm:spPr/>
    </dgm:pt>
    <dgm:pt modelId="{F6880E6A-21A6-C841-ABAD-CCEFF3A7F0EC}" type="pres">
      <dgm:prSet presAssocID="{418619FF-58D6-AA45-B1B2-65724FD193BB}" presName="parentText" presStyleLbl="node1" presStyleIdx="3" presStyleCnt="5">
        <dgm:presLayoutVars>
          <dgm:chMax val="0"/>
          <dgm:bulletEnabled val="1"/>
        </dgm:presLayoutVars>
      </dgm:prSet>
      <dgm:spPr/>
      <dgm:t>
        <a:bodyPr/>
        <a:lstStyle/>
        <a:p>
          <a:endParaRPr lang="en-US"/>
        </a:p>
      </dgm:t>
    </dgm:pt>
    <dgm:pt modelId="{6102EC2C-096C-6C41-A7D2-285549ED5122}" type="pres">
      <dgm:prSet presAssocID="{93CFB7F6-534D-8A43-834E-26D3C1E854B7}" presName="spacer" presStyleCnt="0"/>
      <dgm:spPr/>
    </dgm:pt>
    <dgm:pt modelId="{FB761598-F5D5-AD4E-85B5-3DA2A757CFE9}" type="pres">
      <dgm:prSet presAssocID="{EF1553B0-0273-43AF-80F3-B1003D9027B1}" presName="parentText" presStyleLbl="node1" presStyleIdx="4" presStyleCnt="5">
        <dgm:presLayoutVars>
          <dgm:chMax val="0"/>
          <dgm:bulletEnabled val="1"/>
        </dgm:presLayoutVars>
      </dgm:prSet>
      <dgm:spPr/>
      <dgm:t>
        <a:bodyPr/>
        <a:lstStyle/>
        <a:p>
          <a:endParaRPr lang="en-US"/>
        </a:p>
      </dgm:t>
    </dgm:pt>
  </dgm:ptLst>
  <dgm:cxnLst>
    <dgm:cxn modelId="{0D5D2F57-5E7D-3E4C-ACBB-7B719A557A1E}" type="presOf" srcId="{487DE457-B1E5-407D-A377-D6FA6214865D}" destId="{F56C6238-AE95-4141-8BC6-0048BF190C97}" srcOrd="0" destOrd="0" presId="urn:microsoft.com/office/officeart/2005/8/layout/vList2"/>
    <dgm:cxn modelId="{842B205B-7722-4F90-B897-378F383AD989}" srcId="{7D402BDC-D4F7-47DD-9E87-B1A4E8A544C3}" destId="{EF1553B0-0273-43AF-80F3-B1003D9027B1}" srcOrd="4" destOrd="0" parTransId="{2812C472-DD2F-49D6-B259-D86C284E2403}" sibTransId="{13AFCE01-CC0F-449E-B1F1-F750908B9702}"/>
    <dgm:cxn modelId="{CFA3B901-77B7-4E81-9043-C7EDB46C05BA}" srcId="{7D402BDC-D4F7-47DD-9E87-B1A4E8A544C3}" destId="{EA571D15-46E6-4E39-8F7A-9EE04FAEF888}" srcOrd="1" destOrd="0" parTransId="{7925C0B3-840E-4A14-93A6-F3C9168537BE}" sibTransId="{1EAD997B-7E28-4EF9-B5E9-FDDABEA6242C}"/>
    <dgm:cxn modelId="{6620A57F-8C30-458A-A6D0-6AB96F2D3236}" srcId="{7D402BDC-D4F7-47DD-9E87-B1A4E8A544C3}" destId="{487DE457-B1E5-407D-A377-D6FA6214865D}" srcOrd="0" destOrd="0" parTransId="{D8437D65-9864-4EB9-AB4D-B3330CC5CC14}" sibTransId="{DC4E6EBF-1F0E-4B2C-A2D8-97E6E6A4040D}"/>
    <dgm:cxn modelId="{2B3CFF1A-4424-4E9B-A4BC-3ED7B82964A2}" srcId="{7D402BDC-D4F7-47DD-9E87-B1A4E8A544C3}" destId="{BA95F05B-B45A-4508-A8AC-A59C1B005893}" srcOrd="2" destOrd="0" parTransId="{B18F0FA0-EC2D-4328-A985-CCD0942C8FED}" sibTransId="{9BD6B0F6-FFA0-49D7-B75A-EB4E7235D10B}"/>
    <dgm:cxn modelId="{6548F19F-EE2E-7448-A7F1-8856F0355575}" type="presOf" srcId="{BA95F05B-B45A-4508-A8AC-A59C1B005893}" destId="{BCA21B29-8912-F142-8E2A-6232375102A3}" srcOrd="0" destOrd="0" presId="urn:microsoft.com/office/officeart/2005/8/layout/vList2"/>
    <dgm:cxn modelId="{536B9F6A-D3F2-0148-A447-5612228D5CAC}" type="presOf" srcId="{EF1553B0-0273-43AF-80F3-B1003D9027B1}" destId="{FB761598-F5D5-AD4E-85B5-3DA2A757CFE9}" srcOrd="0" destOrd="0" presId="urn:microsoft.com/office/officeart/2005/8/layout/vList2"/>
    <dgm:cxn modelId="{D6982FC3-C69C-3147-9300-221EEF4A893A}" type="presOf" srcId="{EA571D15-46E6-4E39-8F7A-9EE04FAEF888}" destId="{89C48C63-A724-6648-B1F3-ED955E6B91DB}" srcOrd="0" destOrd="0" presId="urn:microsoft.com/office/officeart/2005/8/layout/vList2"/>
    <dgm:cxn modelId="{19B02A2F-A341-0840-A632-F6EA6F3EDAD6}" srcId="{7D402BDC-D4F7-47DD-9E87-B1A4E8A544C3}" destId="{418619FF-58D6-AA45-B1B2-65724FD193BB}" srcOrd="3" destOrd="0" parTransId="{86A0D972-A332-0A41-AA8F-7800565B9BBA}" sibTransId="{93CFB7F6-534D-8A43-834E-26D3C1E854B7}"/>
    <dgm:cxn modelId="{95D71773-DC15-BC40-A7D7-12D46F1A7624}" type="presOf" srcId="{7D402BDC-D4F7-47DD-9E87-B1A4E8A544C3}" destId="{EF0326FC-D431-384B-AC11-7241105EDC69}" srcOrd="0" destOrd="0" presId="urn:microsoft.com/office/officeart/2005/8/layout/vList2"/>
    <dgm:cxn modelId="{6C29F0BC-204C-AA44-8082-B38245BB7FFD}" type="presOf" srcId="{418619FF-58D6-AA45-B1B2-65724FD193BB}" destId="{F6880E6A-21A6-C841-ABAD-CCEFF3A7F0EC}" srcOrd="0" destOrd="0" presId="urn:microsoft.com/office/officeart/2005/8/layout/vList2"/>
    <dgm:cxn modelId="{6390F4E6-8C03-8B4C-B0EB-3C06A908F2BA}" type="presParOf" srcId="{EF0326FC-D431-384B-AC11-7241105EDC69}" destId="{F56C6238-AE95-4141-8BC6-0048BF190C97}" srcOrd="0" destOrd="0" presId="urn:microsoft.com/office/officeart/2005/8/layout/vList2"/>
    <dgm:cxn modelId="{73E86054-66D7-AD44-9731-31DF645CEEB3}" type="presParOf" srcId="{EF0326FC-D431-384B-AC11-7241105EDC69}" destId="{49590DC7-483A-A74A-A7B5-5AC3D45C559F}" srcOrd="1" destOrd="0" presId="urn:microsoft.com/office/officeart/2005/8/layout/vList2"/>
    <dgm:cxn modelId="{0BAA44D5-C632-104D-941F-6169DD0E200E}" type="presParOf" srcId="{EF0326FC-D431-384B-AC11-7241105EDC69}" destId="{89C48C63-A724-6648-B1F3-ED955E6B91DB}" srcOrd="2" destOrd="0" presId="urn:microsoft.com/office/officeart/2005/8/layout/vList2"/>
    <dgm:cxn modelId="{577030D9-320F-2740-B19A-2499CEA0056F}" type="presParOf" srcId="{EF0326FC-D431-384B-AC11-7241105EDC69}" destId="{3621BA07-B00F-8E4E-98ED-857FD7949872}" srcOrd="3" destOrd="0" presId="urn:microsoft.com/office/officeart/2005/8/layout/vList2"/>
    <dgm:cxn modelId="{8FA0257F-6350-B540-8FA4-42678DAEC3A0}" type="presParOf" srcId="{EF0326FC-D431-384B-AC11-7241105EDC69}" destId="{BCA21B29-8912-F142-8E2A-6232375102A3}" srcOrd="4" destOrd="0" presId="urn:microsoft.com/office/officeart/2005/8/layout/vList2"/>
    <dgm:cxn modelId="{4F4844CD-D5AE-314C-B236-F9BB5E1540AF}" type="presParOf" srcId="{EF0326FC-D431-384B-AC11-7241105EDC69}" destId="{95B81557-16C1-C14C-A70C-1953CDE21CAA}" srcOrd="5" destOrd="0" presId="urn:microsoft.com/office/officeart/2005/8/layout/vList2"/>
    <dgm:cxn modelId="{7BAB7F1F-5767-DB4C-96D9-6694E8311AAA}" type="presParOf" srcId="{EF0326FC-D431-384B-AC11-7241105EDC69}" destId="{F6880E6A-21A6-C841-ABAD-CCEFF3A7F0EC}" srcOrd="6" destOrd="0" presId="urn:microsoft.com/office/officeart/2005/8/layout/vList2"/>
    <dgm:cxn modelId="{A1CE8E1B-3488-A643-BBEB-30E3C196F878}" type="presParOf" srcId="{EF0326FC-D431-384B-AC11-7241105EDC69}" destId="{6102EC2C-096C-6C41-A7D2-285549ED5122}" srcOrd="7" destOrd="0" presId="urn:microsoft.com/office/officeart/2005/8/layout/vList2"/>
    <dgm:cxn modelId="{D175389D-3C6E-2B44-855C-98AE9E60827D}" type="presParOf" srcId="{EF0326FC-D431-384B-AC11-7241105EDC69}" destId="{FB761598-F5D5-AD4E-85B5-3DA2A757CFE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402BDC-D4F7-47DD-9E87-B1A4E8A544C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87DE457-B1E5-407D-A377-D6FA6214865D}">
      <dgm:prSet/>
      <dgm:spPr>
        <a:solidFill>
          <a:schemeClr val="accent5">
            <a:hueOff val="0"/>
            <a:satOff val="0"/>
            <a:lumOff val="0"/>
          </a:schemeClr>
        </a:solidFill>
      </dgm:spPr>
      <dgm:t>
        <a:bodyPr/>
        <a:lstStyle/>
        <a:p>
          <a:r>
            <a:rPr lang="en-US" dirty="0"/>
            <a:t>Dietary Therapy - Why/Who/When/What? </a:t>
          </a:r>
        </a:p>
      </dgm:t>
    </dgm:pt>
    <dgm:pt modelId="{D8437D65-9864-4EB9-AB4D-B3330CC5CC14}" type="parTrans" cxnId="{6620A57F-8C30-458A-A6D0-6AB96F2D3236}">
      <dgm:prSet/>
      <dgm:spPr/>
      <dgm:t>
        <a:bodyPr/>
        <a:lstStyle/>
        <a:p>
          <a:endParaRPr lang="en-US"/>
        </a:p>
      </dgm:t>
    </dgm:pt>
    <dgm:pt modelId="{DC4E6EBF-1F0E-4B2C-A2D8-97E6E6A4040D}" type="sibTrans" cxnId="{6620A57F-8C30-458A-A6D0-6AB96F2D3236}">
      <dgm:prSet/>
      <dgm:spPr/>
      <dgm:t>
        <a:bodyPr/>
        <a:lstStyle/>
        <a:p>
          <a:endParaRPr lang="en-US"/>
        </a:p>
      </dgm:t>
    </dgm:pt>
    <dgm:pt modelId="{EA571D15-46E6-4E39-8F7A-9EE04FAEF888}">
      <dgm:prSet/>
      <dgm:spPr>
        <a:solidFill>
          <a:schemeClr val="accent5">
            <a:hueOff val="-1689636"/>
            <a:satOff val="-4355"/>
            <a:lumOff val="-2941"/>
            <a:alpha val="25000"/>
          </a:schemeClr>
        </a:solidFill>
      </dgm:spPr>
      <dgm:t>
        <a:bodyPr/>
        <a:lstStyle/>
        <a:p>
          <a:r>
            <a:rPr lang="en-US"/>
            <a:t>Mechanism of action – Role of Microbiota</a:t>
          </a:r>
        </a:p>
      </dgm:t>
    </dgm:pt>
    <dgm:pt modelId="{7925C0B3-840E-4A14-93A6-F3C9168537BE}" type="parTrans" cxnId="{CFA3B901-77B7-4E81-9043-C7EDB46C05BA}">
      <dgm:prSet/>
      <dgm:spPr/>
      <dgm:t>
        <a:bodyPr/>
        <a:lstStyle/>
        <a:p>
          <a:endParaRPr lang="en-US"/>
        </a:p>
      </dgm:t>
    </dgm:pt>
    <dgm:pt modelId="{1EAD997B-7E28-4EF9-B5E9-FDDABEA6242C}" type="sibTrans" cxnId="{CFA3B901-77B7-4E81-9043-C7EDB46C05BA}">
      <dgm:prSet/>
      <dgm:spPr/>
      <dgm:t>
        <a:bodyPr/>
        <a:lstStyle/>
        <a:p>
          <a:endParaRPr lang="en-US"/>
        </a:p>
      </dgm:t>
    </dgm:pt>
    <dgm:pt modelId="{BA95F05B-B45A-4508-A8AC-A59C1B005893}">
      <dgm:prSet/>
      <dgm:spPr>
        <a:solidFill>
          <a:schemeClr val="accent5">
            <a:hueOff val="-3379271"/>
            <a:satOff val="-8710"/>
            <a:lumOff val="-5883"/>
            <a:alpha val="22000"/>
          </a:schemeClr>
        </a:solidFill>
      </dgm:spPr>
      <dgm:t>
        <a:bodyPr/>
        <a:lstStyle/>
        <a:p>
          <a:r>
            <a:rPr lang="en-US" dirty="0"/>
            <a:t>Dietary patterns in Crohn’s Disease</a:t>
          </a:r>
        </a:p>
      </dgm:t>
    </dgm:pt>
    <dgm:pt modelId="{B18F0FA0-EC2D-4328-A985-CCD0942C8FED}" type="parTrans" cxnId="{2B3CFF1A-4424-4E9B-A4BC-3ED7B82964A2}">
      <dgm:prSet/>
      <dgm:spPr/>
      <dgm:t>
        <a:bodyPr/>
        <a:lstStyle/>
        <a:p>
          <a:endParaRPr lang="en-US"/>
        </a:p>
      </dgm:t>
    </dgm:pt>
    <dgm:pt modelId="{9BD6B0F6-FFA0-49D7-B75A-EB4E7235D10B}" type="sibTrans" cxnId="{2B3CFF1A-4424-4E9B-A4BC-3ED7B82964A2}">
      <dgm:prSet/>
      <dgm:spPr/>
      <dgm:t>
        <a:bodyPr/>
        <a:lstStyle/>
        <a:p>
          <a:endParaRPr lang="en-US"/>
        </a:p>
      </dgm:t>
    </dgm:pt>
    <dgm:pt modelId="{EF1553B0-0273-43AF-80F3-B1003D9027B1}">
      <dgm:prSet/>
      <dgm:spPr>
        <a:solidFill>
          <a:schemeClr val="accent5">
            <a:hueOff val="-6758543"/>
            <a:satOff val="-17419"/>
            <a:lumOff val="-11765"/>
            <a:alpha val="25000"/>
          </a:schemeClr>
        </a:solidFill>
      </dgm:spPr>
      <dgm:t>
        <a:bodyPr/>
        <a:lstStyle/>
        <a:p>
          <a:r>
            <a:rPr lang="en-US" dirty="0"/>
            <a:t>Dietary recommendations in Ulcerative Colitis </a:t>
          </a:r>
        </a:p>
      </dgm:t>
    </dgm:pt>
    <dgm:pt modelId="{2812C472-DD2F-49D6-B259-D86C284E2403}" type="parTrans" cxnId="{842B205B-7722-4F90-B897-378F383AD989}">
      <dgm:prSet/>
      <dgm:spPr/>
      <dgm:t>
        <a:bodyPr/>
        <a:lstStyle/>
        <a:p>
          <a:endParaRPr lang="en-US"/>
        </a:p>
      </dgm:t>
    </dgm:pt>
    <dgm:pt modelId="{13AFCE01-CC0F-449E-B1F1-F750908B9702}" type="sibTrans" cxnId="{842B205B-7722-4F90-B897-378F383AD989}">
      <dgm:prSet/>
      <dgm:spPr/>
      <dgm:t>
        <a:bodyPr/>
        <a:lstStyle/>
        <a:p>
          <a:endParaRPr lang="en-US"/>
        </a:p>
      </dgm:t>
    </dgm:pt>
    <dgm:pt modelId="{418619FF-58D6-AA45-B1B2-65724FD193BB}">
      <dgm:prSet/>
      <dgm:spPr>
        <a:solidFill>
          <a:schemeClr val="accent5">
            <a:hueOff val="-5068907"/>
            <a:satOff val="-13064"/>
            <a:lumOff val="-8824"/>
            <a:alpha val="25000"/>
          </a:schemeClr>
        </a:solidFill>
      </dgm:spPr>
      <dgm:t>
        <a:bodyPr/>
        <a:lstStyle/>
        <a:p>
          <a:pPr rtl="0"/>
          <a:r>
            <a:rPr lang="en-US" dirty="0"/>
            <a:t>CDED- Crohn’s Disease Exclusion Diet </a:t>
          </a:r>
        </a:p>
      </dgm:t>
    </dgm:pt>
    <dgm:pt modelId="{86A0D972-A332-0A41-AA8F-7800565B9BBA}" type="parTrans" cxnId="{19B02A2F-A341-0840-A632-F6EA6F3EDAD6}">
      <dgm:prSet/>
      <dgm:spPr/>
      <dgm:t>
        <a:bodyPr/>
        <a:lstStyle/>
        <a:p>
          <a:endParaRPr lang="en-GB"/>
        </a:p>
      </dgm:t>
    </dgm:pt>
    <dgm:pt modelId="{93CFB7F6-534D-8A43-834E-26D3C1E854B7}" type="sibTrans" cxnId="{19B02A2F-A341-0840-A632-F6EA6F3EDAD6}">
      <dgm:prSet/>
      <dgm:spPr/>
      <dgm:t>
        <a:bodyPr/>
        <a:lstStyle/>
        <a:p>
          <a:endParaRPr lang="en-GB"/>
        </a:p>
      </dgm:t>
    </dgm:pt>
    <dgm:pt modelId="{EF0326FC-D431-384B-AC11-7241105EDC69}" type="pres">
      <dgm:prSet presAssocID="{7D402BDC-D4F7-47DD-9E87-B1A4E8A544C3}" presName="linear" presStyleCnt="0">
        <dgm:presLayoutVars>
          <dgm:animLvl val="lvl"/>
          <dgm:resizeHandles val="exact"/>
        </dgm:presLayoutVars>
      </dgm:prSet>
      <dgm:spPr/>
      <dgm:t>
        <a:bodyPr/>
        <a:lstStyle/>
        <a:p>
          <a:endParaRPr lang="en-US"/>
        </a:p>
      </dgm:t>
    </dgm:pt>
    <dgm:pt modelId="{F56C6238-AE95-4141-8BC6-0048BF190C97}" type="pres">
      <dgm:prSet presAssocID="{487DE457-B1E5-407D-A377-D6FA6214865D}" presName="parentText" presStyleLbl="node1" presStyleIdx="0" presStyleCnt="5">
        <dgm:presLayoutVars>
          <dgm:chMax val="0"/>
          <dgm:bulletEnabled val="1"/>
        </dgm:presLayoutVars>
      </dgm:prSet>
      <dgm:spPr/>
      <dgm:t>
        <a:bodyPr/>
        <a:lstStyle/>
        <a:p>
          <a:endParaRPr lang="en-US"/>
        </a:p>
      </dgm:t>
    </dgm:pt>
    <dgm:pt modelId="{49590DC7-483A-A74A-A7B5-5AC3D45C559F}" type="pres">
      <dgm:prSet presAssocID="{DC4E6EBF-1F0E-4B2C-A2D8-97E6E6A4040D}" presName="spacer" presStyleCnt="0"/>
      <dgm:spPr/>
    </dgm:pt>
    <dgm:pt modelId="{89C48C63-A724-6648-B1F3-ED955E6B91DB}" type="pres">
      <dgm:prSet presAssocID="{EA571D15-46E6-4E39-8F7A-9EE04FAEF888}" presName="parentText" presStyleLbl="node1" presStyleIdx="1" presStyleCnt="5">
        <dgm:presLayoutVars>
          <dgm:chMax val="0"/>
          <dgm:bulletEnabled val="1"/>
        </dgm:presLayoutVars>
      </dgm:prSet>
      <dgm:spPr/>
      <dgm:t>
        <a:bodyPr/>
        <a:lstStyle/>
        <a:p>
          <a:endParaRPr lang="en-US"/>
        </a:p>
      </dgm:t>
    </dgm:pt>
    <dgm:pt modelId="{3621BA07-B00F-8E4E-98ED-857FD7949872}" type="pres">
      <dgm:prSet presAssocID="{1EAD997B-7E28-4EF9-B5E9-FDDABEA6242C}" presName="spacer" presStyleCnt="0"/>
      <dgm:spPr/>
    </dgm:pt>
    <dgm:pt modelId="{BCA21B29-8912-F142-8E2A-6232375102A3}" type="pres">
      <dgm:prSet presAssocID="{BA95F05B-B45A-4508-A8AC-A59C1B005893}" presName="parentText" presStyleLbl="node1" presStyleIdx="2" presStyleCnt="5">
        <dgm:presLayoutVars>
          <dgm:chMax val="0"/>
          <dgm:bulletEnabled val="1"/>
        </dgm:presLayoutVars>
      </dgm:prSet>
      <dgm:spPr/>
      <dgm:t>
        <a:bodyPr/>
        <a:lstStyle/>
        <a:p>
          <a:endParaRPr lang="en-US"/>
        </a:p>
      </dgm:t>
    </dgm:pt>
    <dgm:pt modelId="{95B81557-16C1-C14C-A70C-1953CDE21CAA}" type="pres">
      <dgm:prSet presAssocID="{9BD6B0F6-FFA0-49D7-B75A-EB4E7235D10B}" presName="spacer" presStyleCnt="0"/>
      <dgm:spPr/>
    </dgm:pt>
    <dgm:pt modelId="{F6880E6A-21A6-C841-ABAD-CCEFF3A7F0EC}" type="pres">
      <dgm:prSet presAssocID="{418619FF-58D6-AA45-B1B2-65724FD193BB}" presName="parentText" presStyleLbl="node1" presStyleIdx="3" presStyleCnt="5">
        <dgm:presLayoutVars>
          <dgm:chMax val="0"/>
          <dgm:bulletEnabled val="1"/>
        </dgm:presLayoutVars>
      </dgm:prSet>
      <dgm:spPr/>
      <dgm:t>
        <a:bodyPr/>
        <a:lstStyle/>
        <a:p>
          <a:endParaRPr lang="en-US"/>
        </a:p>
      </dgm:t>
    </dgm:pt>
    <dgm:pt modelId="{6102EC2C-096C-6C41-A7D2-285549ED5122}" type="pres">
      <dgm:prSet presAssocID="{93CFB7F6-534D-8A43-834E-26D3C1E854B7}" presName="spacer" presStyleCnt="0"/>
      <dgm:spPr/>
    </dgm:pt>
    <dgm:pt modelId="{FB761598-F5D5-AD4E-85B5-3DA2A757CFE9}" type="pres">
      <dgm:prSet presAssocID="{EF1553B0-0273-43AF-80F3-B1003D9027B1}" presName="parentText" presStyleLbl="node1" presStyleIdx="4" presStyleCnt="5">
        <dgm:presLayoutVars>
          <dgm:chMax val="0"/>
          <dgm:bulletEnabled val="1"/>
        </dgm:presLayoutVars>
      </dgm:prSet>
      <dgm:spPr/>
      <dgm:t>
        <a:bodyPr/>
        <a:lstStyle/>
        <a:p>
          <a:endParaRPr lang="en-US"/>
        </a:p>
      </dgm:t>
    </dgm:pt>
  </dgm:ptLst>
  <dgm:cxnLst>
    <dgm:cxn modelId="{0D5D2F57-5E7D-3E4C-ACBB-7B719A557A1E}" type="presOf" srcId="{487DE457-B1E5-407D-A377-D6FA6214865D}" destId="{F56C6238-AE95-4141-8BC6-0048BF190C97}" srcOrd="0" destOrd="0" presId="urn:microsoft.com/office/officeart/2005/8/layout/vList2"/>
    <dgm:cxn modelId="{842B205B-7722-4F90-B897-378F383AD989}" srcId="{7D402BDC-D4F7-47DD-9E87-B1A4E8A544C3}" destId="{EF1553B0-0273-43AF-80F3-B1003D9027B1}" srcOrd="4" destOrd="0" parTransId="{2812C472-DD2F-49D6-B259-D86C284E2403}" sibTransId="{13AFCE01-CC0F-449E-B1F1-F750908B9702}"/>
    <dgm:cxn modelId="{CFA3B901-77B7-4E81-9043-C7EDB46C05BA}" srcId="{7D402BDC-D4F7-47DD-9E87-B1A4E8A544C3}" destId="{EA571D15-46E6-4E39-8F7A-9EE04FAEF888}" srcOrd="1" destOrd="0" parTransId="{7925C0B3-840E-4A14-93A6-F3C9168537BE}" sibTransId="{1EAD997B-7E28-4EF9-B5E9-FDDABEA6242C}"/>
    <dgm:cxn modelId="{6620A57F-8C30-458A-A6D0-6AB96F2D3236}" srcId="{7D402BDC-D4F7-47DD-9E87-B1A4E8A544C3}" destId="{487DE457-B1E5-407D-A377-D6FA6214865D}" srcOrd="0" destOrd="0" parTransId="{D8437D65-9864-4EB9-AB4D-B3330CC5CC14}" sibTransId="{DC4E6EBF-1F0E-4B2C-A2D8-97E6E6A4040D}"/>
    <dgm:cxn modelId="{2B3CFF1A-4424-4E9B-A4BC-3ED7B82964A2}" srcId="{7D402BDC-D4F7-47DD-9E87-B1A4E8A544C3}" destId="{BA95F05B-B45A-4508-A8AC-A59C1B005893}" srcOrd="2" destOrd="0" parTransId="{B18F0FA0-EC2D-4328-A985-CCD0942C8FED}" sibTransId="{9BD6B0F6-FFA0-49D7-B75A-EB4E7235D10B}"/>
    <dgm:cxn modelId="{6548F19F-EE2E-7448-A7F1-8856F0355575}" type="presOf" srcId="{BA95F05B-B45A-4508-A8AC-A59C1B005893}" destId="{BCA21B29-8912-F142-8E2A-6232375102A3}" srcOrd="0" destOrd="0" presId="urn:microsoft.com/office/officeart/2005/8/layout/vList2"/>
    <dgm:cxn modelId="{536B9F6A-D3F2-0148-A447-5612228D5CAC}" type="presOf" srcId="{EF1553B0-0273-43AF-80F3-B1003D9027B1}" destId="{FB761598-F5D5-AD4E-85B5-3DA2A757CFE9}" srcOrd="0" destOrd="0" presId="urn:microsoft.com/office/officeart/2005/8/layout/vList2"/>
    <dgm:cxn modelId="{D6982FC3-C69C-3147-9300-221EEF4A893A}" type="presOf" srcId="{EA571D15-46E6-4E39-8F7A-9EE04FAEF888}" destId="{89C48C63-A724-6648-B1F3-ED955E6B91DB}" srcOrd="0" destOrd="0" presId="urn:microsoft.com/office/officeart/2005/8/layout/vList2"/>
    <dgm:cxn modelId="{19B02A2F-A341-0840-A632-F6EA6F3EDAD6}" srcId="{7D402BDC-D4F7-47DD-9E87-B1A4E8A544C3}" destId="{418619FF-58D6-AA45-B1B2-65724FD193BB}" srcOrd="3" destOrd="0" parTransId="{86A0D972-A332-0A41-AA8F-7800565B9BBA}" sibTransId="{93CFB7F6-534D-8A43-834E-26D3C1E854B7}"/>
    <dgm:cxn modelId="{95D71773-DC15-BC40-A7D7-12D46F1A7624}" type="presOf" srcId="{7D402BDC-D4F7-47DD-9E87-B1A4E8A544C3}" destId="{EF0326FC-D431-384B-AC11-7241105EDC69}" srcOrd="0" destOrd="0" presId="urn:microsoft.com/office/officeart/2005/8/layout/vList2"/>
    <dgm:cxn modelId="{6C29F0BC-204C-AA44-8082-B38245BB7FFD}" type="presOf" srcId="{418619FF-58D6-AA45-B1B2-65724FD193BB}" destId="{F6880E6A-21A6-C841-ABAD-CCEFF3A7F0EC}" srcOrd="0" destOrd="0" presId="urn:microsoft.com/office/officeart/2005/8/layout/vList2"/>
    <dgm:cxn modelId="{6390F4E6-8C03-8B4C-B0EB-3C06A908F2BA}" type="presParOf" srcId="{EF0326FC-D431-384B-AC11-7241105EDC69}" destId="{F56C6238-AE95-4141-8BC6-0048BF190C97}" srcOrd="0" destOrd="0" presId="urn:microsoft.com/office/officeart/2005/8/layout/vList2"/>
    <dgm:cxn modelId="{73E86054-66D7-AD44-9731-31DF645CEEB3}" type="presParOf" srcId="{EF0326FC-D431-384B-AC11-7241105EDC69}" destId="{49590DC7-483A-A74A-A7B5-5AC3D45C559F}" srcOrd="1" destOrd="0" presId="urn:microsoft.com/office/officeart/2005/8/layout/vList2"/>
    <dgm:cxn modelId="{0BAA44D5-C632-104D-941F-6169DD0E200E}" type="presParOf" srcId="{EF0326FC-D431-384B-AC11-7241105EDC69}" destId="{89C48C63-A724-6648-B1F3-ED955E6B91DB}" srcOrd="2" destOrd="0" presId="urn:microsoft.com/office/officeart/2005/8/layout/vList2"/>
    <dgm:cxn modelId="{577030D9-320F-2740-B19A-2499CEA0056F}" type="presParOf" srcId="{EF0326FC-D431-384B-AC11-7241105EDC69}" destId="{3621BA07-B00F-8E4E-98ED-857FD7949872}" srcOrd="3" destOrd="0" presId="urn:microsoft.com/office/officeart/2005/8/layout/vList2"/>
    <dgm:cxn modelId="{8FA0257F-6350-B540-8FA4-42678DAEC3A0}" type="presParOf" srcId="{EF0326FC-D431-384B-AC11-7241105EDC69}" destId="{BCA21B29-8912-F142-8E2A-6232375102A3}" srcOrd="4" destOrd="0" presId="urn:microsoft.com/office/officeart/2005/8/layout/vList2"/>
    <dgm:cxn modelId="{4F4844CD-D5AE-314C-B236-F9BB5E1540AF}" type="presParOf" srcId="{EF0326FC-D431-384B-AC11-7241105EDC69}" destId="{95B81557-16C1-C14C-A70C-1953CDE21CAA}" srcOrd="5" destOrd="0" presId="urn:microsoft.com/office/officeart/2005/8/layout/vList2"/>
    <dgm:cxn modelId="{7BAB7F1F-5767-DB4C-96D9-6694E8311AAA}" type="presParOf" srcId="{EF0326FC-D431-384B-AC11-7241105EDC69}" destId="{F6880E6A-21A6-C841-ABAD-CCEFF3A7F0EC}" srcOrd="6" destOrd="0" presId="urn:microsoft.com/office/officeart/2005/8/layout/vList2"/>
    <dgm:cxn modelId="{A1CE8E1B-3488-A643-BBEB-30E3C196F878}" type="presParOf" srcId="{EF0326FC-D431-384B-AC11-7241105EDC69}" destId="{6102EC2C-096C-6C41-A7D2-285549ED5122}" srcOrd="7" destOrd="0" presId="urn:microsoft.com/office/officeart/2005/8/layout/vList2"/>
    <dgm:cxn modelId="{D175389D-3C6E-2B44-855C-98AE9E60827D}" type="presParOf" srcId="{EF0326FC-D431-384B-AC11-7241105EDC69}" destId="{FB761598-F5D5-AD4E-85B5-3DA2A757CFE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4FA81B-89EA-4268-BB1F-662CDBA35717}" type="doc">
      <dgm:prSet loTypeId="urn:microsoft.com/office/officeart/2009/3/layout/PlusandMinus" loCatId="relationship" qsTypeId="urn:microsoft.com/office/officeart/2005/8/quickstyle/simple5" qsCatId="simple" csTypeId="urn:microsoft.com/office/officeart/2005/8/colors/colorful4" csCatId="colorful" phldr="1"/>
      <dgm:spPr/>
      <dgm:t>
        <a:bodyPr/>
        <a:lstStyle/>
        <a:p>
          <a:pPr rtl="1"/>
          <a:endParaRPr lang="he-IL"/>
        </a:p>
      </dgm:t>
    </dgm:pt>
    <dgm:pt modelId="{977C2E8C-0053-422B-8337-FDD572B52454}">
      <dgm:prSet phldrT="[טקסט]"/>
      <dgm:spPr/>
      <dgm:t>
        <a:bodyPr/>
        <a:lstStyle/>
        <a:p>
          <a:pPr rtl="0"/>
          <a:r>
            <a:rPr lang="en-US" altLang="he-IL" b="1" dirty="0"/>
            <a:t>+ Avoid use of steroids</a:t>
          </a:r>
        </a:p>
        <a:p>
          <a:pPr rtl="0"/>
          <a:r>
            <a:rPr lang="en-US" altLang="he-IL" b="1" dirty="0"/>
            <a:t>+Improves nutritional status</a:t>
          </a:r>
        </a:p>
        <a:p>
          <a:pPr rtl="0"/>
          <a:r>
            <a:rPr lang="en-US" altLang="he-IL" b="1" dirty="0"/>
            <a:t>+ Improves Bone </a:t>
          </a:r>
        </a:p>
        <a:p>
          <a:pPr rtl="0"/>
          <a:r>
            <a:rPr lang="en-US" altLang="he-IL" b="1" dirty="0"/>
            <a:t>+ Associated Mucosal Healing</a:t>
          </a:r>
        </a:p>
        <a:p>
          <a:pPr rtl="0"/>
          <a:r>
            <a:rPr lang="en-US" altLang="he-IL" b="1" dirty="0"/>
            <a:t>+ No Side Effects</a:t>
          </a:r>
          <a:endParaRPr lang="he-IL" b="1" dirty="0"/>
        </a:p>
      </dgm:t>
    </dgm:pt>
    <dgm:pt modelId="{8ECDDB72-E4A0-43BE-BCA7-E056E83E2D82}" type="parTrans" cxnId="{7AA17164-7328-45F9-A5EE-232A48F02A2E}">
      <dgm:prSet/>
      <dgm:spPr/>
      <dgm:t>
        <a:bodyPr/>
        <a:lstStyle/>
        <a:p>
          <a:pPr rtl="0"/>
          <a:endParaRPr lang="he-IL" b="1"/>
        </a:p>
      </dgm:t>
    </dgm:pt>
    <dgm:pt modelId="{D4414B66-C60B-46F7-9D65-9AEFB83CB451}" type="sibTrans" cxnId="{7AA17164-7328-45F9-A5EE-232A48F02A2E}">
      <dgm:prSet/>
      <dgm:spPr/>
      <dgm:t>
        <a:bodyPr/>
        <a:lstStyle/>
        <a:p>
          <a:pPr rtl="0"/>
          <a:endParaRPr lang="he-IL" b="1"/>
        </a:p>
      </dgm:t>
    </dgm:pt>
    <dgm:pt modelId="{BD07B5B3-DB21-43AE-87C0-A4651EF70FF7}">
      <dgm:prSet phldrT="[טקסט]"/>
      <dgm:spPr/>
      <dgm:t>
        <a:bodyPr/>
        <a:lstStyle/>
        <a:p>
          <a:pPr rtl="0"/>
          <a:r>
            <a:rPr lang="en-US" altLang="he-IL" b="1" dirty="0"/>
            <a:t> - Difficult for patients</a:t>
          </a:r>
        </a:p>
        <a:p>
          <a:pPr rtl="0"/>
          <a:r>
            <a:rPr lang="en-US" altLang="he-IL" b="1" dirty="0"/>
            <a:t> - Difficult for Parents</a:t>
          </a:r>
        </a:p>
        <a:p>
          <a:pPr rtl="0"/>
          <a:r>
            <a:rPr lang="en-US" altLang="he-IL" b="1" dirty="0"/>
            <a:t> - Difficult for Physician</a:t>
          </a:r>
        </a:p>
        <a:p>
          <a:pPr rtl="0"/>
          <a:r>
            <a:rPr lang="en-US" altLang="he-IL" b="1" dirty="0"/>
            <a:t> - Demands Resources</a:t>
          </a:r>
          <a:endParaRPr lang="he-IL" b="1" dirty="0"/>
        </a:p>
      </dgm:t>
    </dgm:pt>
    <dgm:pt modelId="{2B721769-258A-4A6D-9986-02EC479BD5D7}" type="parTrans" cxnId="{C2816B4F-93AC-4A18-BE43-CE236F6E991D}">
      <dgm:prSet/>
      <dgm:spPr/>
      <dgm:t>
        <a:bodyPr/>
        <a:lstStyle/>
        <a:p>
          <a:pPr rtl="0"/>
          <a:endParaRPr lang="he-IL" b="1"/>
        </a:p>
      </dgm:t>
    </dgm:pt>
    <dgm:pt modelId="{D3D31DE1-C3EB-42E8-BEEC-0CE3B4B761DC}" type="sibTrans" cxnId="{C2816B4F-93AC-4A18-BE43-CE236F6E991D}">
      <dgm:prSet/>
      <dgm:spPr/>
      <dgm:t>
        <a:bodyPr/>
        <a:lstStyle/>
        <a:p>
          <a:pPr rtl="0"/>
          <a:endParaRPr lang="he-IL" b="1"/>
        </a:p>
      </dgm:t>
    </dgm:pt>
    <dgm:pt modelId="{18267105-B083-4E92-ABE2-4F0A2DF9F0BA}" type="pres">
      <dgm:prSet presAssocID="{5A4FA81B-89EA-4268-BB1F-662CDBA35717}" presName="Name0" presStyleCnt="0">
        <dgm:presLayoutVars>
          <dgm:chMax val="2"/>
          <dgm:chPref val="2"/>
          <dgm:dir/>
          <dgm:animOne/>
          <dgm:resizeHandles val="exact"/>
        </dgm:presLayoutVars>
      </dgm:prSet>
      <dgm:spPr/>
      <dgm:t>
        <a:bodyPr/>
        <a:lstStyle/>
        <a:p>
          <a:endParaRPr lang="en-US"/>
        </a:p>
      </dgm:t>
    </dgm:pt>
    <dgm:pt modelId="{3ACB2F4E-B776-4D6E-AECC-4B5C1EC927C0}" type="pres">
      <dgm:prSet presAssocID="{5A4FA81B-89EA-4268-BB1F-662CDBA35717}" presName="Background" presStyleLbl="bgImgPlace1" presStyleIdx="0" presStyleCnt="1" custScaleX="120916" custScaleY="95992"/>
      <dgm:spPr/>
    </dgm:pt>
    <dgm:pt modelId="{0F7F0494-4C83-4404-A930-C18485C7B561}" type="pres">
      <dgm:prSet presAssocID="{5A4FA81B-89EA-4268-BB1F-662CDBA35717}" presName="ParentText1" presStyleLbl="revTx" presStyleIdx="0" presStyleCnt="2" custScaleX="122802" custScaleY="99351">
        <dgm:presLayoutVars>
          <dgm:chMax val="0"/>
          <dgm:chPref val="0"/>
          <dgm:bulletEnabled val="1"/>
        </dgm:presLayoutVars>
      </dgm:prSet>
      <dgm:spPr/>
      <dgm:t>
        <a:bodyPr/>
        <a:lstStyle/>
        <a:p>
          <a:endParaRPr lang="en-US"/>
        </a:p>
      </dgm:t>
    </dgm:pt>
    <dgm:pt modelId="{ECD21B8F-A1E0-4771-A630-D80B01E9D926}" type="pres">
      <dgm:prSet presAssocID="{5A4FA81B-89EA-4268-BB1F-662CDBA35717}" presName="ParentText2" presStyleLbl="revTx" presStyleIdx="1" presStyleCnt="2" custScaleX="114007" custScaleY="99351" custLinFactNeighborX="13935">
        <dgm:presLayoutVars>
          <dgm:chMax val="0"/>
          <dgm:chPref val="0"/>
          <dgm:bulletEnabled val="1"/>
        </dgm:presLayoutVars>
      </dgm:prSet>
      <dgm:spPr/>
      <dgm:t>
        <a:bodyPr/>
        <a:lstStyle/>
        <a:p>
          <a:endParaRPr lang="en-US"/>
        </a:p>
      </dgm:t>
    </dgm:pt>
    <dgm:pt modelId="{E07AD604-194F-4653-8522-ACBCBACC72D2}" type="pres">
      <dgm:prSet presAssocID="{5A4FA81B-89EA-4268-BB1F-662CDBA35717}" presName="Plus" presStyleLbl="alignNode1" presStyleIdx="0" presStyleCnt="2" custLinFactNeighborY="-13476"/>
      <dgm:spPr/>
    </dgm:pt>
    <dgm:pt modelId="{92FE17DE-8FAB-4F05-B3D5-6F22BE7739AA}" type="pres">
      <dgm:prSet presAssocID="{5A4FA81B-89EA-4268-BB1F-662CDBA35717}" presName="Minus" presStyleLbl="alignNode1" presStyleIdx="1" presStyleCnt="2"/>
      <dgm:spPr/>
    </dgm:pt>
    <dgm:pt modelId="{1573553A-F68C-42A9-B3CD-C42792FA570D}" type="pres">
      <dgm:prSet presAssocID="{5A4FA81B-89EA-4268-BB1F-662CDBA35717}" presName="Divider" presStyleLbl="parChTrans1D1" presStyleIdx="0" presStyleCnt="1" custLinFactX="14914530" custLinFactNeighborX="15000000" custLinFactNeighborY="102"/>
      <dgm:spPr/>
    </dgm:pt>
  </dgm:ptLst>
  <dgm:cxnLst>
    <dgm:cxn modelId="{F51B58EB-1575-4013-A41B-E5EBF702779B}" type="presOf" srcId="{977C2E8C-0053-422B-8337-FDD572B52454}" destId="{0F7F0494-4C83-4404-A930-C18485C7B561}" srcOrd="0" destOrd="0" presId="urn:microsoft.com/office/officeart/2009/3/layout/PlusandMinus"/>
    <dgm:cxn modelId="{C2816B4F-93AC-4A18-BE43-CE236F6E991D}" srcId="{5A4FA81B-89EA-4268-BB1F-662CDBA35717}" destId="{BD07B5B3-DB21-43AE-87C0-A4651EF70FF7}" srcOrd="1" destOrd="0" parTransId="{2B721769-258A-4A6D-9986-02EC479BD5D7}" sibTransId="{D3D31DE1-C3EB-42E8-BEEC-0CE3B4B761DC}"/>
    <dgm:cxn modelId="{F08F3A33-61C5-40BB-A5A0-1F93D4FDD653}" type="presOf" srcId="{5A4FA81B-89EA-4268-BB1F-662CDBA35717}" destId="{18267105-B083-4E92-ABE2-4F0A2DF9F0BA}" srcOrd="0" destOrd="0" presId="urn:microsoft.com/office/officeart/2009/3/layout/PlusandMinus"/>
    <dgm:cxn modelId="{7AA17164-7328-45F9-A5EE-232A48F02A2E}" srcId="{5A4FA81B-89EA-4268-BB1F-662CDBA35717}" destId="{977C2E8C-0053-422B-8337-FDD572B52454}" srcOrd="0" destOrd="0" parTransId="{8ECDDB72-E4A0-43BE-BCA7-E056E83E2D82}" sibTransId="{D4414B66-C60B-46F7-9D65-9AEFB83CB451}"/>
    <dgm:cxn modelId="{062453B1-854D-405D-9E44-C9BDB09F09B0}" type="presOf" srcId="{BD07B5B3-DB21-43AE-87C0-A4651EF70FF7}" destId="{ECD21B8F-A1E0-4771-A630-D80B01E9D926}" srcOrd="0" destOrd="0" presId="urn:microsoft.com/office/officeart/2009/3/layout/PlusandMinus"/>
    <dgm:cxn modelId="{87B56DB8-F311-4374-8868-F8B55AEEFE3C}" type="presParOf" srcId="{18267105-B083-4E92-ABE2-4F0A2DF9F0BA}" destId="{3ACB2F4E-B776-4D6E-AECC-4B5C1EC927C0}" srcOrd="0" destOrd="0" presId="urn:microsoft.com/office/officeart/2009/3/layout/PlusandMinus"/>
    <dgm:cxn modelId="{20278362-AF7F-44EA-ABBF-04C6C802982E}" type="presParOf" srcId="{18267105-B083-4E92-ABE2-4F0A2DF9F0BA}" destId="{0F7F0494-4C83-4404-A930-C18485C7B561}" srcOrd="1" destOrd="0" presId="urn:microsoft.com/office/officeart/2009/3/layout/PlusandMinus"/>
    <dgm:cxn modelId="{8713FB73-5AED-41DA-BD51-288DB788B7EF}" type="presParOf" srcId="{18267105-B083-4E92-ABE2-4F0A2DF9F0BA}" destId="{ECD21B8F-A1E0-4771-A630-D80B01E9D926}" srcOrd="2" destOrd="0" presId="urn:microsoft.com/office/officeart/2009/3/layout/PlusandMinus"/>
    <dgm:cxn modelId="{F760CA99-49BB-4188-9DAB-511682DB2279}" type="presParOf" srcId="{18267105-B083-4E92-ABE2-4F0A2DF9F0BA}" destId="{E07AD604-194F-4653-8522-ACBCBACC72D2}" srcOrd="3" destOrd="0" presId="urn:microsoft.com/office/officeart/2009/3/layout/PlusandMinus"/>
    <dgm:cxn modelId="{D0591F5C-C517-47D3-9D2F-556B883B97A5}" type="presParOf" srcId="{18267105-B083-4E92-ABE2-4F0A2DF9F0BA}" destId="{92FE17DE-8FAB-4F05-B3D5-6F22BE7739AA}" srcOrd="4" destOrd="0" presId="urn:microsoft.com/office/officeart/2009/3/layout/PlusandMinus"/>
    <dgm:cxn modelId="{4E2BE690-CB84-41CF-ABCB-934804068D0D}" type="presParOf" srcId="{18267105-B083-4E92-ABE2-4F0A2DF9F0BA}" destId="{1573553A-F68C-42A9-B3CD-C42792FA570D}"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402BDC-D4F7-47DD-9E87-B1A4E8A544C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87DE457-B1E5-407D-A377-D6FA6214865D}">
      <dgm:prSet/>
      <dgm:spPr>
        <a:solidFill>
          <a:schemeClr val="accent5">
            <a:hueOff val="0"/>
            <a:satOff val="0"/>
            <a:lumOff val="0"/>
            <a:alpha val="25000"/>
          </a:schemeClr>
        </a:solidFill>
      </dgm:spPr>
      <dgm:t>
        <a:bodyPr/>
        <a:lstStyle/>
        <a:p>
          <a:r>
            <a:rPr lang="en-US" dirty="0"/>
            <a:t>Dietary Therapy - Why/Who/When/What? </a:t>
          </a:r>
        </a:p>
      </dgm:t>
    </dgm:pt>
    <dgm:pt modelId="{D8437D65-9864-4EB9-AB4D-B3330CC5CC14}" type="parTrans" cxnId="{6620A57F-8C30-458A-A6D0-6AB96F2D3236}">
      <dgm:prSet/>
      <dgm:spPr/>
      <dgm:t>
        <a:bodyPr/>
        <a:lstStyle/>
        <a:p>
          <a:endParaRPr lang="en-US"/>
        </a:p>
      </dgm:t>
    </dgm:pt>
    <dgm:pt modelId="{DC4E6EBF-1F0E-4B2C-A2D8-97E6E6A4040D}" type="sibTrans" cxnId="{6620A57F-8C30-458A-A6D0-6AB96F2D3236}">
      <dgm:prSet/>
      <dgm:spPr/>
      <dgm:t>
        <a:bodyPr/>
        <a:lstStyle/>
        <a:p>
          <a:endParaRPr lang="en-US"/>
        </a:p>
      </dgm:t>
    </dgm:pt>
    <dgm:pt modelId="{EA571D15-46E6-4E39-8F7A-9EE04FAEF888}">
      <dgm:prSet/>
      <dgm:spPr>
        <a:solidFill>
          <a:schemeClr val="accent5">
            <a:hueOff val="-1689636"/>
            <a:satOff val="-4355"/>
            <a:lumOff val="-2941"/>
          </a:schemeClr>
        </a:solidFill>
      </dgm:spPr>
      <dgm:t>
        <a:bodyPr/>
        <a:lstStyle/>
        <a:p>
          <a:r>
            <a:rPr lang="en-US" dirty="0"/>
            <a:t>Mechanism of action – Role of Microbiota</a:t>
          </a:r>
        </a:p>
      </dgm:t>
    </dgm:pt>
    <dgm:pt modelId="{7925C0B3-840E-4A14-93A6-F3C9168537BE}" type="parTrans" cxnId="{CFA3B901-77B7-4E81-9043-C7EDB46C05BA}">
      <dgm:prSet/>
      <dgm:spPr/>
      <dgm:t>
        <a:bodyPr/>
        <a:lstStyle/>
        <a:p>
          <a:endParaRPr lang="en-US"/>
        </a:p>
      </dgm:t>
    </dgm:pt>
    <dgm:pt modelId="{1EAD997B-7E28-4EF9-B5E9-FDDABEA6242C}" type="sibTrans" cxnId="{CFA3B901-77B7-4E81-9043-C7EDB46C05BA}">
      <dgm:prSet/>
      <dgm:spPr/>
      <dgm:t>
        <a:bodyPr/>
        <a:lstStyle/>
        <a:p>
          <a:endParaRPr lang="en-US"/>
        </a:p>
      </dgm:t>
    </dgm:pt>
    <dgm:pt modelId="{BA95F05B-B45A-4508-A8AC-A59C1B005893}">
      <dgm:prSet/>
      <dgm:spPr>
        <a:solidFill>
          <a:schemeClr val="accent5">
            <a:hueOff val="-3379271"/>
            <a:satOff val="-8710"/>
            <a:lumOff val="-5883"/>
            <a:alpha val="22000"/>
          </a:schemeClr>
        </a:solidFill>
      </dgm:spPr>
      <dgm:t>
        <a:bodyPr/>
        <a:lstStyle/>
        <a:p>
          <a:r>
            <a:rPr lang="en-US" dirty="0"/>
            <a:t>Dietary patterns in Crohn’s Disease</a:t>
          </a:r>
        </a:p>
      </dgm:t>
    </dgm:pt>
    <dgm:pt modelId="{B18F0FA0-EC2D-4328-A985-CCD0942C8FED}" type="parTrans" cxnId="{2B3CFF1A-4424-4E9B-A4BC-3ED7B82964A2}">
      <dgm:prSet/>
      <dgm:spPr/>
      <dgm:t>
        <a:bodyPr/>
        <a:lstStyle/>
        <a:p>
          <a:endParaRPr lang="en-US"/>
        </a:p>
      </dgm:t>
    </dgm:pt>
    <dgm:pt modelId="{9BD6B0F6-FFA0-49D7-B75A-EB4E7235D10B}" type="sibTrans" cxnId="{2B3CFF1A-4424-4E9B-A4BC-3ED7B82964A2}">
      <dgm:prSet/>
      <dgm:spPr/>
      <dgm:t>
        <a:bodyPr/>
        <a:lstStyle/>
        <a:p>
          <a:endParaRPr lang="en-US"/>
        </a:p>
      </dgm:t>
    </dgm:pt>
    <dgm:pt modelId="{EF1553B0-0273-43AF-80F3-B1003D9027B1}">
      <dgm:prSet/>
      <dgm:spPr>
        <a:solidFill>
          <a:schemeClr val="accent5">
            <a:hueOff val="-6758543"/>
            <a:satOff val="-17419"/>
            <a:lumOff val="-11765"/>
            <a:alpha val="25000"/>
          </a:schemeClr>
        </a:solidFill>
      </dgm:spPr>
      <dgm:t>
        <a:bodyPr/>
        <a:lstStyle/>
        <a:p>
          <a:r>
            <a:rPr lang="en-US" dirty="0"/>
            <a:t>Dietary recommendations in Ulcerative Colitis </a:t>
          </a:r>
        </a:p>
      </dgm:t>
    </dgm:pt>
    <dgm:pt modelId="{2812C472-DD2F-49D6-B259-D86C284E2403}" type="parTrans" cxnId="{842B205B-7722-4F90-B897-378F383AD989}">
      <dgm:prSet/>
      <dgm:spPr/>
      <dgm:t>
        <a:bodyPr/>
        <a:lstStyle/>
        <a:p>
          <a:endParaRPr lang="en-US"/>
        </a:p>
      </dgm:t>
    </dgm:pt>
    <dgm:pt modelId="{13AFCE01-CC0F-449E-B1F1-F750908B9702}" type="sibTrans" cxnId="{842B205B-7722-4F90-B897-378F383AD989}">
      <dgm:prSet/>
      <dgm:spPr/>
      <dgm:t>
        <a:bodyPr/>
        <a:lstStyle/>
        <a:p>
          <a:endParaRPr lang="en-US"/>
        </a:p>
      </dgm:t>
    </dgm:pt>
    <dgm:pt modelId="{418619FF-58D6-AA45-B1B2-65724FD193BB}">
      <dgm:prSet/>
      <dgm:spPr>
        <a:solidFill>
          <a:schemeClr val="accent5">
            <a:hueOff val="-5068907"/>
            <a:satOff val="-13064"/>
            <a:lumOff val="-8824"/>
            <a:alpha val="25000"/>
          </a:schemeClr>
        </a:solidFill>
      </dgm:spPr>
      <dgm:t>
        <a:bodyPr/>
        <a:lstStyle/>
        <a:p>
          <a:pPr rtl="0"/>
          <a:r>
            <a:rPr lang="en-US" dirty="0"/>
            <a:t>CDED- Crohn’s Disease Exclusion Diet </a:t>
          </a:r>
        </a:p>
      </dgm:t>
    </dgm:pt>
    <dgm:pt modelId="{86A0D972-A332-0A41-AA8F-7800565B9BBA}" type="parTrans" cxnId="{19B02A2F-A341-0840-A632-F6EA6F3EDAD6}">
      <dgm:prSet/>
      <dgm:spPr/>
      <dgm:t>
        <a:bodyPr/>
        <a:lstStyle/>
        <a:p>
          <a:endParaRPr lang="en-GB"/>
        </a:p>
      </dgm:t>
    </dgm:pt>
    <dgm:pt modelId="{93CFB7F6-534D-8A43-834E-26D3C1E854B7}" type="sibTrans" cxnId="{19B02A2F-A341-0840-A632-F6EA6F3EDAD6}">
      <dgm:prSet/>
      <dgm:spPr/>
      <dgm:t>
        <a:bodyPr/>
        <a:lstStyle/>
        <a:p>
          <a:endParaRPr lang="en-GB"/>
        </a:p>
      </dgm:t>
    </dgm:pt>
    <dgm:pt modelId="{EF0326FC-D431-384B-AC11-7241105EDC69}" type="pres">
      <dgm:prSet presAssocID="{7D402BDC-D4F7-47DD-9E87-B1A4E8A544C3}" presName="linear" presStyleCnt="0">
        <dgm:presLayoutVars>
          <dgm:animLvl val="lvl"/>
          <dgm:resizeHandles val="exact"/>
        </dgm:presLayoutVars>
      </dgm:prSet>
      <dgm:spPr/>
      <dgm:t>
        <a:bodyPr/>
        <a:lstStyle/>
        <a:p>
          <a:endParaRPr lang="en-US"/>
        </a:p>
      </dgm:t>
    </dgm:pt>
    <dgm:pt modelId="{F56C6238-AE95-4141-8BC6-0048BF190C97}" type="pres">
      <dgm:prSet presAssocID="{487DE457-B1E5-407D-A377-D6FA6214865D}" presName="parentText" presStyleLbl="node1" presStyleIdx="0" presStyleCnt="5">
        <dgm:presLayoutVars>
          <dgm:chMax val="0"/>
          <dgm:bulletEnabled val="1"/>
        </dgm:presLayoutVars>
      </dgm:prSet>
      <dgm:spPr/>
      <dgm:t>
        <a:bodyPr/>
        <a:lstStyle/>
        <a:p>
          <a:endParaRPr lang="en-US"/>
        </a:p>
      </dgm:t>
    </dgm:pt>
    <dgm:pt modelId="{49590DC7-483A-A74A-A7B5-5AC3D45C559F}" type="pres">
      <dgm:prSet presAssocID="{DC4E6EBF-1F0E-4B2C-A2D8-97E6E6A4040D}" presName="spacer" presStyleCnt="0"/>
      <dgm:spPr/>
    </dgm:pt>
    <dgm:pt modelId="{89C48C63-A724-6648-B1F3-ED955E6B91DB}" type="pres">
      <dgm:prSet presAssocID="{EA571D15-46E6-4E39-8F7A-9EE04FAEF888}" presName="parentText" presStyleLbl="node1" presStyleIdx="1" presStyleCnt="5">
        <dgm:presLayoutVars>
          <dgm:chMax val="0"/>
          <dgm:bulletEnabled val="1"/>
        </dgm:presLayoutVars>
      </dgm:prSet>
      <dgm:spPr/>
      <dgm:t>
        <a:bodyPr/>
        <a:lstStyle/>
        <a:p>
          <a:endParaRPr lang="en-US"/>
        </a:p>
      </dgm:t>
    </dgm:pt>
    <dgm:pt modelId="{3621BA07-B00F-8E4E-98ED-857FD7949872}" type="pres">
      <dgm:prSet presAssocID="{1EAD997B-7E28-4EF9-B5E9-FDDABEA6242C}" presName="spacer" presStyleCnt="0"/>
      <dgm:spPr/>
    </dgm:pt>
    <dgm:pt modelId="{BCA21B29-8912-F142-8E2A-6232375102A3}" type="pres">
      <dgm:prSet presAssocID="{BA95F05B-B45A-4508-A8AC-A59C1B005893}" presName="parentText" presStyleLbl="node1" presStyleIdx="2" presStyleCnt="5">
        <dgm:presLayoutVars>
          <dgm:chMax val="0"/>
          <dgm:bulletEnabled val="1"/>
        </dgm:presLayoutVars>
      </dgm:prSet>
      <dgm:spPr/>
      <dgm:t>
        <a:bodyPr/>
        <a:lstStyle/>
        <a:p>
          <a:endParaRPr lang="en-US"/>
        </a:p>
      </dgm:t>
    </dgm:pt>
    <dgm:pt modelId="{95B81557-16C1-C14C-A70C-1953CDE21CAA}" type="pres">
      <dgm:prSet presAssocID="{9BD6B0F6-FFA0-49D7-B75A-EB4E7235D10B}" presName="spacer" presStyleCnt="0"/>
      <dgm:spPr/>
    </dgm:pt>
    <dgm:pt modelId="{F6880E6A-21A6-C841-ABAD-CCEFF3A7F0EC}" type="pres">
      <dgm:prSet presAssocID="{418619FF-58D6-AA45-B1B2-65724FD193BB}" presName="parentText" presStyleLbl="node1" presStyleIdx="3" presStyleCnt="5">
        <dgm:presLayoutVars>
          <dgm:chMax val="0"/>
          <dgm:bulletEnabled val="1"/>
        </dgm:presLayoutVars>
      </dgm:prSet>
      <dgm:spPr/>
      <dgm:t>
        <a:bodyPr/>
        <a:lstStyle/>
        <a:p>
          <a:endParaRPr lang="en-US"/>
        </a:p>
      </dgm:t>
    </dgm:pt>
    <dgm:pt modelId="{6102EC2C-096C-6C41-A7D2-285549ED5122}" type="pres">
      <dgm:prSet presAssocID="{93CFB7F6-534D-8A43-834E-26D3C1E854B7}" presName="spacer" presStyleCnt="0"/>
      <dgm:spPr/>
    </dgm:pt>
    <dgm:pt modelId="{FB761598-F5D5-AD4E-85B5-3DA2A757CFE9}" type="pres">
      <dgm:prSet presAssocID="{EF1553B0-0273-43AF-80F3-B1003D9027B1}" presName="parentText" presStyleLbl="node1" presStyleIdx="4" presStyleCnt="5">
        <dgm:presLayoutVars>
          <dgm:chMax val="0"/>
          <dgm:bulletEnabled val="1"/>
        </dgm:presLayoutVars>
      </dgm:prSet>
      <dgm:spPr/>
      <dgm:t>
        <a:bodyPr/>
        <a:lstStyle/>
        <a:p>
          <a:endParaRPr lang="en-US"/>
        </a:p>
      </dgm:t>
    </dgm:pt>
  </dgm:ptLst>
  <dgm:cxnLst>
    <dgm:cxn modelId="{0D5D2F57-5E7D-3E4C-ACBB-7B719A557A1E}" type="presOf" srcId="{487DE457-B1E5-407D-A377-D6FA6214865D}" destId="{F56C6238-AE95-4141-8BC6-0048BF190C97}" srcOrd="0" destOrd="0" presId="urn:microsoft.com/office/officeart/2005/8/layout/vList2"/>
    <dgm:cxn modelId="{842B205B-7722-4F90-B897-378F383AD989}" srcId="{7D402BDC-D4F7-47DD-9E87-B1A4E8A544C3}" destId="{EF1553B0-0273-43AF-80F3-B1003D9027B1}" srcOrd="4" destOrd="0" parTransId="{2812C472-DD2F-49D6-B259-D86C284E2403}" sibTransId="{13AFCE01-CC0F-449E-B1F1-F750908B9702}"/>
    <dgm:cxn modelId="{CFA3B901-77B7-4E81-9043-C7EDB46C05BA}" srcId="{7D402BDC-D4F7-47DD-9E87-B1A4E8A544C3}" destId="{EA571D15-46E6-4E39-8F7A-9EE04FAEF888}" srcOrd="1" destOrd="0" parTransId="{7925C0B3-840E-4A14-93A6-F3C9168537BE}" sibTransId="{1EAD997B-7E28-4EF9-B5E9-FDDABEA6242C}"/>
    <dgm:cxn modelId="{6620A57F-8C30-458A-A6D0-6AB96F2D3236}" srcId="{7D402BDC-D4F7-47DD-9E87-B1A4E8A544C3}" destId="{487DE457-B1E5-407D-A377-D6FA6214865D}" srcOrd="0" destOrd="0" parTransId="{D8437D65-9864-4EB9-AB4D-B3330CC5CC14}" sibTransId="{DC4E6EBF-1F0E-4B2C-A2D8-97E6E6A4040D}"/>
    <dgm:cxn modelId="{2B3CFF1A-4424-4E9B-A4BC-3ED7B82964A2}" srcId="{7D402BDC-D4F7-47DD-9E87-B1A4E8A544C3}" destId="{BA95F05B-B45A-4508-A8AC-A59C1B005893}" srcOrd="2" destOrd="0" parTransId="{B18F0FA0-EC2D-4328-A985-CCD0942C8FED}" sibTransId="{9BD6B0F6-FFA0-49D7-B75A-EB4E7235D10B}"/>
    <dgm:cxn modelId="{6548F19F-EE2E-7448-A7F1-8856F0355575}" type="presOf" srcId="{BA95F05B-B45A-4508-A8AC-A59C1B005893}" destId="{BCA21B29-8912-F142-8E2A-6232375102A3}" srcOrd="0" destOrd="0" presId="urn:microsoft.com/office/officeart/2005/8/layout/vList2"/>
    <dgm:cxn modelId="{536B9F6A-D3F2-0148-A447-5612228D5CAC}" type="presOf" srcId="{EF1553B0-0273-43AF-80F3-B1003D9027B1}" destId="{FB761598-F5D5-AD4E-85B5-3DA2A757CFE9}" srcOrd="0" destOrd="0" presId="urn:microsoft.com/office/officeart/2005/8/layout/vList2"/>
    <dgm:cxn modelId="{D6982FC3-C69C-3147-9300-221EEF4A893A}" type="presOf" srcId="{EA571D15-46E6-4E39-8F7A-9EE04FAEF888}" destId="{89C48C63-A724-6648-B1F3-ED955E6B91DB}" srcOrd="0" destOrd="0" presId="urn:microsoft.com/office/officeart/2005/8/layout/vList2"/>
    <dgm:cxn modelId="{19B02A2F-A341-0840-A632-F6EA6F3EDAD6}" srcId="{7D402BDC-D4F7-47DD-9E87-B1A4E8A544C3}" destId="{418619FF-58D6-AA45-B1B2-65724FD193BB}" srcOrd="3" destOrd="0" parTransId="{86A0D972-A332-0A41-AA8F-7800565B9BBA}" sibTransId="{93CFB7F6-534D-8A43-834E-26D3C1E854B7}"/>
    <dgm:cxn modelId="{95D71773-DC15-BC40-A7D7-12D46F1A7624}" type="presOf" srcId="{7D402BDC-D4F7-47DD-9E87-B1A4E8A544C3}" destId="{EF0326FC-D431-384B-AC11-7241105EDC69}" srcOrd="0" destOrd="0" presId="urn:microsoft.com/office/officeart/2005/8/layout/vList2"/>
    <dgm:cxn modelId="{6C29F0BC-204C-AA44-8082-B38245BB7FFD}" type="presOf" srcId="{418619FF-58D6-AA45-B1B2-65724FD193BB}" destId="{F6880E6A-21A6-C841-ABAD-CCEFF3A7F0EC}" srcOrd="0" destOrd="0" presId="urn:microsoft.com/office/officeart/2005/8/layout/vList2"/>
    <dgm:cxn modelId="{6390F4E6-8C03-8B4C-B0EB-3C06A908F2BA}" type="presParOf" srcId="{EF0326FC-D431-384B-AC11-7241105EDC69}" destId="{F56C6238-AE95-4141-8BC6-0048BF190C97}" srcOrd="0" destOrd="0" presId="urn:microsoft.com/office/officeart/2005/8/layout/vList2"/>
    <dgm:cxn modelId="{73E86054-66D7-AD44-9731-31DF645CEEB3}" type="presParOf" srcId="{EF0326FC-D431-384B-AC11-7241105EDC69}" destId="{49590DC7-483A-A74A-A7B5-5AC3D45C559F}" srcOrd="1" destOrd="0" presId="urn:microsoft.com/office/officeart/2005/8/layout/vList2"/>
    <dgm:cxn modelId="{0BAA44D5-C632-104D-941F-6169DD0E200E}" type="presParOf" srcId="{EF0326FC-D431-384B-AC11-7241105EDC69}" destId="{89C48C63-A724-6648-B1F3-ED955E6B91DB}" srcOrd="2" destOrd="0" presId="urn:microsoft.com/office/officeart/2005/8/layout/vList2"/>
    <dgm:cxn modelId="{577030D9-320F-2740-B19A-2499CEA0056F}" type="presParOf" srcId="{EF0326FC-D431-384B-AC11-7241105EDC69}" destId="{3621BA07-B00F-8E4E-98ED-857FD7949872}" srcOrd="3" destOrd="0" presId="urn:microsoft.com/office/officeart/2005/8/layout/vList2"/>
    <dgm:cxn modelId="{8FA0257F-6350-B540-8FA4-42678DAEC3A0}" type="presParOf" srcId="{EF0326FC-D431-384B-AC11-7241105EDC69}" destId="{BCA21B29-8912-F142-8E2A-6232375102A3}" srcOrd="4" destOrd="0" presId="urn:microsoft.com/office/officeart/2005/8/layout/vList2"/>
    <dgm:cxn modelId="{4F4844CD-D5AE-314C-B236-F9BB5E1540AF}" type="presParOf" srcId="{EF0326FC-D431-384B-AC11-7241105EDC69}" destId="{95B81557-16C1-C14C-A70C-1953CDE21CAA}" srcOrd="5" destOrd="0" presId="urn:microsoft.com/office/officeart/2005/8/layout/vList2"/>
    <dgm:cxn modelId="{7BAB7F1F-5767-DB4C-96D9-6694E8311AAA}" type="presParOf" srcId="{EF0326FC-D431-384B-AC11-7241105EDC69}" destId="{F6880E6A-21A6-C841-ABAD-CCEFF3A7F0EC}" srcOrd="6" destOrd="0" presId="urn:microsoft.com/office/officeart/2005/8/layout/vList2"/>
    <dgm:cxn modelId="{A1CE8E1B-3488-A643-BBEB-30E3C196F878}" type="presParOf" srcId="{EF0326FC-D431-384B-AC11-7241105EDC69}" destId="{6102EC2C-096C-6C41-A7D2-285549ED5122}" srcOrd="7" destOrd="0" presId="urn:microsoft.com/office/officeart/2005/8/layout/vList2"/>
    <dgm:cxn modelId="{D175389D-3C6E-2B44-855C-98AE9E60827D}" type="presParOf" srcId="{EF0326FC-D431-384B-AC11-7241105EDC69}" destId="{FB761598-F5D5-AD4E-85B5-3DA2A757CFE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402BDC-D4F7-47DD-9E87-B1A4E8A544C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87DE457-B1E5-407D-A377-D6FA6214865D}">
      <dgm:prSet/>
      <dgm:spPr>
        <a:solidFill>
          <a:schemeClr val="accent5">
            <a:hueOff val="0"/>
            <a:satOff val="0"/>
            <a:lumOff val="0"/>
            <a:alpha val="25000"/>
          </a:schemeClr>
        </a:solidFill>
      </dgm:spPr>
      <dgm:t>
        <a:bodyPr/>
        <a:lstStyle/>
        <a:p>
          <a:r>
            <a:rPr lang="en-US" dirty="0"/>
            <a:t>Dietary Therapy - Why/Who/When/What? </a:t>
          </a:r>
        </a:p>
      </dgm:t>
    </dgm:pt>
    <dgm:pt modelId="{D8437D65-9864-4EB9-AB4D-B3330CC5CC14}" type="parTrans" cxnId="{6620A57F-8C30-458A-A6D0-6AB96F2D3236}">
      <dgm:prSet/>
      <dgm:spPr/>
      <dgm:t>
        <a:bodyPr/>
        <a:lstStyle/>
        <a:p>
          <a:endParaRPr lang="en-US"/>
        </a:p>
      </dgm:t>
    </dgm:pt>
    <dgm:pt modelId="{DC4E6EBF-1F0E-4B2C-A2D8-97E6E6A4040D}" type="sibTrans" cxnId="{6620A57F-8C30-458A-A6D0-6AB96F2D3236}">
      <dgm:prSet/>
      <dgm:spPr/>
      <dgm:t>
        <a:bodyPr/>
        <a:lstStyle/>
        <a:p>
          <a:endParaRPr lang="en-US"/>
        </a:p>
      </dgm:t>
    </dgm:pt>
    <dgm:pt modelId="{EA571D15-46E6-4E39-8F7A-9EE04FAEF888}">
      <dgm:prSet/>
      <dgm:spPr>
        <a:solidFill>
          <a:schemeClr val="accent5">
            <a:hueOff val="-1689636"/>
            <a:satOff val="-4355"/>
            <a:lumOff val="-2941"/>
            <a:alpha val="25000"/>
          </a:schemeClr>
        </a:solidFill>
      </dgm:spPr>
      <dgm:t>
        <a:bodyPr/>
        <a:lstStyle/>
        <a:p>
          <a:r>
            <a:rPr lang="en-US"/>
            <a:t>Mechanism of action – Role of Microbiota</a:t>
          </a:r>
        </a:p>
      </dgm:t>
    </dgm:pt>
    <dgm:pt modelId="{7925C0B3-840E-4A14-93A6-F3C9168537BE}" type="parTrans" cxnId="{CFA3B901-77B7-4E81-9043-C7EDB46C05BA}">
      <dgm:prSet/>
      <dgm:spPr/>
      <dgm:t>
        <a:bodyPr/>
        <a:lstStyle/>
        <a:p>
          <a:endParaRPr lang="en-US"/>
        </a:p>
      </dgm:t>
    </dgm:pt>
    <dgm:pt modelId="{1EAD997B-7E28-4EF9-B5E9-FDDABEA6242C}" type="sibTrans" cxnId="{CFA3B901-77B7-4E81-9043-C7EDB46C05BA}">
      <dgm:prSet/>
      <dgm:spPr/>
      <dgm:t>
        <a:bodyPr/>
        <a:lstStyle/>
        <a:p>
          <a:endParaRPr lang="en-US"/>
        </a:p>
      </dgm:t>
    </dgm:pt>
    <dgm:pt modelId="{BA95F05B-B45A-4508-A8AC-A59C1B005893}">
      <dgm:prSet/>
      <dgm:spPr>
        <a:solidFill>
          <a:schemeClr val="accent5">
            <a:hueOff val="-3379271"/>
            <a:satOff val="-8710"/>
            <a:lumOff val="-5883"/>
          </a:schemeClr>
        </a:solidFill>
      </dgm:spPr>
      <dgm:t>
        <a:bodyPr/>
        <a:lstStyle/>
        <a:p>
          <a:r>
            <a:rPr lang="en-US" dirty="0"/>
            <a:t>Dietary patterns in Crohn’s Disease</a:t>
          </a:r>
        </a:p>
      </dgm:t>
    </dgm:pt>
    <dgm:pt modelId="{B18F0FA0-EC2D-4328-A985-CCD0942C8FED}" type="parTrans" cxnId="{2B3CFF1A-4424-4E9B-A4BC-3ED7B82964A2}">
      <dgm:prSet/>
      <dgm:spPr/>
      <dgm:t>
        <a:bodyPr/>
        <a:lstStyle/>
        <a:p>
          <a:endParaRPr lang="en-US"/>
        </a:p>
      </dgm:t>
    </dgm:pt>
    <dgm:pt modelId="{9BD6B0F6-FFA0-49D7-B75A-EB4E7235D10B}" type="sibTrans" cxnId="{2B3CFF1A-4424-4E9B-A4BC-3ED7B82964A2}">
      <dgm:prSet/>
      <dgm:spPr/>
      <dgm:t>
        <a:bodyPr/>
        <a:lstStyle/>
        <a:p>
          <a:endParaRPr lang="en-US"/>
        </a:p>
      </dgm:t>
    </dgm:pt>
    <dgm:pt modelId="{EF1553B0-0273-43AF-80F3-B1003D9027B1}">
      <dgm:prSet/>
      <dgm:spPr>
        <a:solidFill>
          <a:schemeClr val="accent5">
            <a:hueOff val="-6758543"/>
            <a:satOff val="-17419"/>
            <a:lumOff val="-11765"/>
            <a:alpha val="27000"/>
          </a:schemeClr>
        </a:solidFill>
      </dgm:spPr>
      <dgm:t>
        <a:bodyPr/>
        <a:lstStyle/>
        <a:p>
          <a:r>
            <a:rPr lang="en-US" dirty="0"/>
            <a:t>Dietary recommendations in Ulcerative Colitis </a:t>
          </a:r>
        </a:p>
      </dgm:t>
    </dgm:pt>
    <dgm:pt modelId="{2812C472-DD2F-49D6-B259-D86C284E2403}" type="parTrans" cxnId="{842B205B-7722-4F90-B897-378F383AD989}">
      <dgm:prSet/>
      <dgm:spPr/>
      <dgm:t>
        <a:bodyPr/>
        <a:lstStyle/>
        <a:p>
          <a:endParaRPr lang="en-US"/>
        </a:p>
      </dgm:t>
    </dgm:pt>
    <dgm:pt modelId="{13AFCE01-CC0F-449E-B1F1-F750908B9702}" type="sibTrans" cxnId="{842B205B-7722-4F90-B897-378F383AD989}">
      <dgm:prSet/>
      <dgm:spPr/>
      <dgm:t>
        <a:bodyPr/>
        <a:lstStyle/>
        <a:p>
          <a:endParaRPr lang="en-US"/>
        </a:p>
      </dgm:t>
    </dgm:pt>
    <dgm:pt modelId="{418619FF-58D6-AA45-B1B2-65724FD193BB}">
      <dgm:prSet/>
      <dgm:spPr>
        <a:solidFill>
          <a:schemeClr val="accent5">
            <a:hueOff val="-5068907"/>
            <a:satOff val="-13064"/>
            <a:lumOff val="-8824"/>
            <a:alpha val="23000"/>
          </a:schemeClr>
        </a:solidFill>
      </dgm:spPr>
      <dgm:t>
        <a:bodyPr/>
        <a:lstStyle/>
        <a:p>
          <a:pPr rtl="0"/>
          <a:r>
            <a:rPr lang="en-US" dirty="0"/>
            <a:t>CDED- Crohn’s Disease Exclusion Diet </a:t>
          </a:r>
        </a:p>
      </dgm:t>
    </dgm:pt>
    <dgm:pt modelId="{86A0D972-A332-0A41-AA8F-7800565B9BBA}" type="parTrans" cxnId="{19B02A2F-A341-0840-A632-F6EA6F3EDAD6}">
      <dgm:prSet/>
      <dgm:spPr/>
      <dgm:t>
        <a:bodyPr/>
        <a:lstStyle/>
        <a:p>
          <a:endParaRPr lang="en-GB"/>
        </a:p>
      </dgm:t>
    </dgm:pt>
    <dgm:pt modelId="{93CFB7F6-534D-8A43-834E-26D3C1E854B7}" type="sibTrans" cxnId="{19B02A2F-A341-0840-A632-F6EA6F3EDAD6}">
      <dgm:prSet/>
      <dgm:spPr/>
      <dgm:t>
        <a:bodyPr/>
        <a:lstStyle/>
        <a:p>
          <a:endParaRPr lang="en-GB"/>
        </a:p>
      </dgm:t>
    </dgm:pt>
    <dgm:pt modelId="{EF0326FC-D431-384B-AC11-7241105EDC69}" type="pres">
      <dgm:prSet presAssocID="{7D402BDC-D4F7-47DD-9E87-B1A4E8A544C3}" presName="linear" presStyleCnt="0">
        <dgm:presLayoutVars>
          <dgm:animLvl val="lvl"/>
          <dgm:resizeHandles val="exact"/>
        </dgm:presLayoutVars>
      </dgm:prSet>
      <dgm:spPr/>
      <dgm:t>
        <a:bodyPr/>
        <a:lstStyle/>
        <a:p>
          <a:endParaRPr lang="en-US"/>
        </a:p>
      </dgm:t>
    </dgm:pt>
    <dgm:pt modelId="{F56C6238-AE95-4141-8BC6-0048BF190C97}" type="pres">
      <dgm:prSet presAssocID="{487DE457-B1E5-407D-A377-D6FA6214865D}" presName="parentText" presStyleLbl="node1" presStyleIdx="0" presStyleCnt="5">
        <dgm:presLayoutVars>
          <dgm:chMax val="0"/>
          <dgm:bulletEnabled val="1"/>
        </dgm:presLayoutVars>
      </dgm:prSet>
      <dgm:spPr/>
      <dgm:t>
        <a:bodyPr/>
        <a:lstStyle/>
        <a:p>
          <a:endParaRPr lang="en-US"/>
        </a:p>
      </dgm:t>
    </dgm:pt>
    <dgm:pt modelId="{49590DC7-483A-A74A-A7B5-5AC3D45C559F}" type="pres">
      <dgm:prSet presAssocID="{DC4E6EBF-1F0E-4B2C-A2D8-97E6E6A4040D}" presName="spacer" presStyleCnt="0"/>
      <dgm:spPr/>
    </dgm:pt>
    <dgm:pt modelId="{89C48C63-A724-6648-B1F3-ED955E6B91DB}" type="pres">
      <dgm:prSet presAssocID="{EA571D15-46E6-4E39-8F7A-9EE04FAEF888}" presName="parentText" presStyleLbl="node1" presStyleIdx="1" presStyleCnt="5">
        <dgm:presLayoutVars>
          <dgm:chMax val="0"/>
          <dgm:bulletEnabled val="1"/>
        </dgm:presLayoutVars>
      </dgm:prSet>
      <dgm:spPr/>
      <dgm:t>
        <a:bodyPr/>
        <a:lstStyle/>
        <a:p>
          <a:endParaRPr lang="en-US"/>
        </a:p>
      </dgm:t>
    </dgm:pt>
    <dgm:pt modelId="{3621BA07-B00F-8E4E-98ED-857FD7949872}" type="pres">
      <dgm:prSet presAssocID="{1EAD997B-7E28-4EF9-B5E9-FDDABEA6242C}" presName="spacer" presStyleCnt="0"/>
      <dgm:spPr/>
    </dgm:pt>
    <dgm:pt modelId="{BCA21B29-8912-F142-8E2A-6232375102A3}" type="pres">
      <dgm:prSet presAssocID="{BA95F05B-B45A-4508-A8AC-A59C1B005893}" presName="parentText" presStyleLbl="node1" presStyleIdx="2" presStyleCnt="5">
        <dgm:presLayoutVars>
          <dgm:chMax val="0"/>
          <dgm:bulletEnabled val="1"/>
        </dgm:presLayoutVars>
      </dgm:prSet>
      <dgm:spPr/>
      <dgm:t>
        <a:bodyPr/>
        <a:lstStyle/>
        <a:p>
          <a:endParaRPr lang="en-US"/>
        </a:p>
      </dgm:t>
    </dgm:pt>
    <dgm:pt modelId="{95B81557-16C1-C14C-A70C-1953CDE21CAA}" type="pres">
      <dgm:prSet presAssocID="{9BD6B0F6-FFA0-49D7-B75A-EB4E7235D10B}" presName="spacer" presStyleCnt="0"/>
      <dgm:spPr/>
    </dgm:pt>
    <dgm:pt modelId="{F6880E6A-21A6-C841-ABAD-CCEFF3A7F0EC}" type="pres">
      <dgm:prSet presAssocID="{418619FF-58D6-AA45-B1B2-65724FD193BB}" presName="parentText" presStyleLbl="node1" presStyleIdx="3" presStyleCnt="5">
        <dgm:presLayoutVars>
          <dgm:chMax val="0"/>
          <dgm:bulletEnabled val="1"/>
        </dgm:presLayoutVars>
      </dgm:prSet>
      <dgm:spPr/>
      <dgm:t>
        <a:bodyPr/>
        <a:lstStyle/>
        <a:p>
          <a:endParaRPr lang="en-US"/>
        </a:p>
      </dgm:t>
    </dgm:pt>
    <dgm:pt modelId="{6102EC2C-096C-6C41-A7D2-285549ED5122}" type="pres">
      <dgm:prSet presAssocID="{93CFB7F6-534D-8A43-834E-26D3C1E854B7}" presName="spacer" presStyleCnt="0"/>
      <dgm:spPr/>
    </dgm:pt>
    <dgm:pt modelId="{FB761598-F5D5-AD4E-85B5-3DA2A757CFE9}" type="pres">
      <dgm:prSet presAssocID="{EF1553B0-0273-43AF-80F3-B1003D9027B1}" presName="parentText" presStyleLbl="node1" presStyleIdx="4" presStyleCnt="5">
        <dgm:presLayoutVars>
          <dgm:chMax val="0"/>
          <dgm:bulletEnabled val="1"/>
        </dgm:presLayoutVars>
      </dgm:prSet>
      <dgm:spPr/>
      <dgm:t>
        <a:bodyPr/>
        <a:lstStyle/>
        <a:p>
          <a:endParaRPr lang="en-US"/>
        </a:p>
      </dgm:t>
    </dgm:pt>
  </dgm:ptLst>
  <dgm:cxnLst>
    <dgm:cxn modelId="{0D5D2F57-5E7D-3E4C-ACBB-7B719A557A1E}" type="presOf" srcId="{487DE457-B1E5-407D-A377-D6FA6214865D}" destId="{F56C6238-AE95-4141-8BC6-0048BF190C97}" srcOrd="0" destOrd="0" presId="urn:microsoft.com/office/officeart/2005/8/layout/vList2"/>
    <dgm:cxn modelId="{842B205B-7722-4F90-B897-378F383AD989}" srcId="{7D402BDC-D4F7-47DD-9E87-B1A4E8A544C3}" destId="{EF1553B0-0273-43AF-80F3-B1003D9027B1}" srcOrd="4" destOrd="0" parTransId="{2812C472-DD2F-49D6-B259-D86C284E2403}" sibTransId="{13AFCE01-CC0F-449E-B1F1-F750908B9702}"/>
    <dgm:cxn modelId="{CFA3B901-77B7-4E81-9043-C7EDB46C05BA}" srcId="{7D402BDC-D4F7-47DD-9E87-B1A4E8A544C3}" destId="{EA571D15-46E6-4E39-8F7A-9EE04FAEF888}" srcOrd="1" destOrd="0" parTransId="{7925C0B3-840E-4A14-93A6-F3C9168537BE}" sibTransId="{1EAD997B-7E28-4EF9-B5E9-FDDABEA6242C}"/>
    <dgm:cxn modelId="{6620A57F-8C30-458A-A6D0-6AB96F2D3236}" srcId="{7D402BDC-D4F7-47DD-9E87-B1A4E8A544C3}" destId="{487DE457-B1E5-407D-A377-D6FA6214865D}" srcOrd="0" destOrd="0" parTransId="{D8437D65-9864-4EB9-AB4D-B3330CC5CC14}" sibTransId="{DC4E6EBF-1F0E-4B2C-A2D8-97E6E6A4040D}"/>
    <dgm:cxn modelId="{2B3CFF1A-4424-4E9B-A4BC-3ED7B82964A2}" srcId="{7D402BDC-D4F7-47DD-9E87-B1A4E8A544C3}" destId="{BA95F05B-B45A-4508-A8AC-A59C1B005893}" srcOrd="2" destOrd="0" parTransId="{B18F0FA0-EC2D-4328-A985-CCD0942C8FED}" sibTransId="{9BD6B0F6-FFA0-49D7-B75A-EB4E7235D10B}"/>
    <dgm:cxn modelId="{6548F19F-EE2E-7448-A7F1-8856F0355575}" type="presOf" srcId="{BA95F05B-B45A-4508-A8AC-A59C1B005893}" destId="{BCA21B29-8912-F142-8E2A-6232375102A3}" srcOrd="0" destOrd="0" presId="urn:microsoft.com/office/officeart/2005/8/layout/vList2"/>
    <dgm:cxn modelId="{536B9F6A-D3F2-0148-A447-5612228D5CAC}" type="presOf" srcId="{EF1553B0-0273-43AF-80F3-B1003D9027B1}" destId="{FB761598-F5D5-AD4E-85B5-3DA2A757CFE9}" srcOrd="0" destOrd="0" presId="urn:microsoft.com/office/officeart/2005/8/layout/vList2"/>
    <dgm:cxn modelId="{D6982FC3-C69C-3147-9300-221EEF4A893A}" type="presOf" srcId="{EA571D15-46E6-4E39-8F7A-9EE04FAEF888}" destId="{89C48C63-A724-6648-B1F3-ED955E6B91DB}" srcOrd="0" destOrd="0" presId="urn:microsoft.com/office/officeart/2005/8/layout/vList2"/>
    <dgm:cxn modelId="{19B02A2F-A341-0840-A632-F6EA6F3EDAD6}" srcId="{7D402BDC-D4F7-47DD-9E87-B1A4E8A544C3}" destId="{418619FF-58D6-AA45-B1B2-65724FD193BB}" srcOrd="3" destOrd="0" parTransId="{86A0D972-A332-0A41-AA8F-7800565B9BBA}" sibTransId="{93CFB7F6-534D-8A43-834E-26D3C1E854B7}"/>
    <dgm:cxn modelId="{95D71773-DC15-BC40-A7D7-12D46F1A7624}" type="presOf" srcId="{7D402BDC-D4F7-47DD-9E87-B1A4E8A544C3}" destId="{EF0326FC-D431-384B-AC11-7241105EDC69}" srcOrd="0" destOrd="0" presId="urn:microsoft.com/office/officeart/2005/8/layout/vList2"/>
    <dgm:cxn modelId="{6C29F0BC-204C-AA44-8082-B38245BB7FFD}" type="presOf" srcId="{418619FF-58D6-AA45-B1B2-65724FD193BB}" destId="{F6880E6A-21A6-C841-ABAD-CCEFF3A7F0EC}" srcOrd="0" destOrd="0" presId="urn:microsoft.com/office/officeart/2005/8/layout/vList2"/>
    <dgm:cxn modelId="{6390F4E6-8C03-8B4C-B0EB-3C06A908F2BA}" type="presParOf" srcId="{EF0326FC-D431-384B-AC11-7241105EDC69}" destId="{F56C6238-AE95-4141-8BC6-0048BF190C97}" srcOrd="0" destOrd="0" presId="urn:microsoft.com/office/officeart/2005/8/layout/vList2"/>
    <dgm:cxn modelId="{73E86054-66D7-AD44-9731-31DF645CEEB3}" type="presParOf" srcId="{EF0326FC-D431-384B-AC11-7241105EDC69}" destId="{49590DC7-483A-A74A-A7B5-5AC3D45C559F}" srcOrd="1" destOrd="0" presId="urn:microsoft.com/office/officeart/2005/8/layout/vList2"/>
    <dgm:cxn modelId="{0BAA44D5-C632-104D-941F-6169DD0E200E}" type="presParOf" srcId="{EF0326FC-D431-384B-AC11-7241105EDC69}" destId="{89C48C63-A724-6648-B1F3-ED955E6B91DB}" srcOrd="2" destOrd="0" presId="urn:microsoft.com/office/officeart/2005/8/layout/vList2"/>
    <dgm:cxn modelId="{577030D9-320F-2740-B19A-2499CEA0056F}" type="presParOf" srcId="{EF0326FC-D431-384B-AC11-7241105EDC69}" destId="{3621BA07-B00F-8E4E-98ED-857FD7949872}" srcOrd="3" destOrd="0" presId="urn:microsoft.com/office/officeart/2005/8/layout/vList2"/>
    <dgm:cxn modelId="{8FA0257F-6350-B540-8FA4-42678DAEC3A0}" type="presParOf" srcId="{EF0326FC-D431-384B-AC11-7241105EDC69}" destId="{BCA21B29-8912-F142-8E2A-6232375102A3}" srcOrd="4" destOrd="0" presId="urn:microsoft.com/office/officeart/2005/8/layout/vList2"/>
    <dgm:cxn modelId="{4F4844CD-D5AE-314C-B236-F9BB5E1540AF}" type="presParOf" srcId="{EF0326FC-D431-384B-AC11-7241105EDC69}" destId="{95B81557-16C1-C14C-A70C-1953CDE21CAA}" srcOrd="5" destOrd="0" presId="urn:microsoft.com/office/officeart/2005/8/layout/vList2"/>
    <dgm:cxn modelId="{7BAB7F1F-5767-DB4C-96D9-6694E8311AAA}" type="presParOf" srcId="{EF0326FC-D431-384B-AC11-7241105EDC69}" destId="{F6880E6A-21A6-C841-ABAD-CCEFF3A7F0EC}" srcOrd="6" destOrd="0" presId="urn:microsoft.com/office/officeart/2005/8/layout/vList2"/>
    <dgm:cxn modelId="{A1CE8E1B-3488-A643-BBEB-30E3C196F878}" type="presParOf" srcId="{EF0326FC-D431-384B-AC11-7241105EDC69}" destId="{6102EC2C-096C-6C41-A7D2-285549ED5122}" srcOrd="7" destOrd="0" presId="urn:microsoft.com/office/officeart/2005/8/layout/vList2"/>
    <dgm:cxn modelId="{D175389D-3C6E-2B44-855C-98AE9E60827D}" type="presParOf" srcId="{EF0326FC-D431-384B-AC11-7241105EDC69}" destId="{FB761598-F5D5-AD4E-85B5-3DA2A757CFE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402BDC-D4F7-47DD-9E87-B1A4E8A544C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87DE457-B1E5-407D-A377-D6FA6214865D}">
      <dgm:prSet/>
      <dgm:spPr>
        <a:solidFill>
          <a:schemeClr val="accent5">
            <a:hueOff val="0"/>
            <a:satOff val="0"/>
            <a:lumOff val="0"/>
            <a:alpha val="25000"/>
          </a:schemeClr>
        </a:solidFill>
      </dgm:spPr>
      <dgm:t>
        <a:bodyPr/>
        <a:lstStyle/>
        <a:p>
          <a:r>
            <a:rPr lang="en-US" dirty="0"/>
            <a:t>Dietary Therapy - Why/Who/When/What? </a:t>
          </a:r>
        </a:p>
      </dgm:t>
    </dgm:pt>
    <dgm:pt modelId="{D8437D65-9864-4EB9-AB4D-B3330CC5CC14}" type="parTrans" cxnId="{6620A57F-8C30-458A-A6D0-6AB96F2D3236}">
      <dgm:prSet/>
      <dgm:spPr/>
      <dgm:t>
        <a:bodyPr/>
        <a:lstStyle/>
        <a:p>
          <a:endParaRPr lang="en-US"/>
        </a:p>
      </dgm:t>
    </dgm:pt>
    <dgm:pt modelId="{DC4E6EBF-1F0E-4B2C-A2D8-97E6E6A4040D}" type="sibTrans" cxnId="{6620A57F-8C30-458A-A6D0-6AB96F2D3236}">
      <dgm:prSet/>
      <dgm:spPr/>
      <dgm:t>
        <a:bodyPr/>
        <a:lstStyle/>
        <a:p>
          <a:endParaRPr lang="en-US"/>
        </a:p>
      </dgm:t>
    </dgm:pt>
    <dgm:pt modelId="{EA571D15-46E6-4E39-8F7A-9EE04FAEF888}">
      <dgm:prSet/>
      <dgm:spPr>
        <a:solidFill>
          <a:schemeClr val="accent5">
            <a:hueOff val="-1689636"/>
            <a:satOff val="-4355"/>
            <a:lumOff val="-2941"/>
            <a:alpha val="25000"/>
          </a:schemeClr>
        </a:solidFill>
      </dgm:spPr>
      <dgm:t>
        <a:bodyPr/>
        <a:lstStyle/>
        <a:p>
          <a:r>
            <a:rPr lang="en-US"/>
            <a:t>Mechanism of action – Role of Microbiota</a:t>
          </a:r>
        </a:p>
      </dgm:t>
    </dgm:pt>
    <dgm:pt modelId="{7925C0B3-840E-4A14-93A6-F3C9168537BE}" type="parTrans" cxnId="{CFA3B901-77B7-4E81-9043-C7EDB46C05BA}">
      <dgm:prSet/>
      <dgm:spPr/>
      <dgm:t>
        <a:bodyPr/>
        <a:lstStyle/>
        <a:p>
          <a:endParaRPr lang="en-US"/>
        </a:p>
      </dgm:t>
    </dgm:pt>
    <dgm:pt modelId="{1EAD997B-7E28-4EF9-B5E9-FDDABEA6242C}" type="sibTrans" cxnId="{CFA3B901-77B7-4E81-9043-C7EDB46C05BA}">
      <dgm:prSet/>
      <dgm:spPr/>
      <dgm:t>
        <a:bodyPr/>
        <a:lstStyle/>
        <a:p>
          <a:endParaRPr lang="en-US"/>
        </a:p>
      </dgm:t>
    </dgm:pt>
    <dgm:pt modelId="{BA95F05B-B45A-4508-A8AC-A59C1B005893}">
      <dgm:prSet/>
      <dgm:spPr>
        <a:solidFill>
          <a:schemeClr val="accent5">
            <a:hueOff val="-3379271"/>
            <a:satOff val="-8710"/>
            <a:lumOff val="-5883"/>
            <a:alpha val="22000"/>
          </a:schemeClr>
        </a:solidFill>
      </dgm:spPr>
      <dgm:t>
        <a:bodyPr/>
        <a:lstStyle/>
        <a:p>
          <a:r>
            <a:rPr lang="en-US" dirty="0"/>
            <a:t>Dietary patterns in Crohn’s Disease</a:t>
          </a:r>
        </a:p>
      </dgm:t>
    </dgm:pt>
    <dgm:pt modelId="{B18F0FA0-EC2D-4328-A985-CCD0942C8FED}" type="parTrans" cxnId="{2B3CFF1A-4424-4E9B-A4BC-3ED7B82964A2}">
      <dgm:prSet/>
      <dgm:spPr/>
      <dgm:t>
        <a:bodyPr/>
        <a:lstStyle/>
        <a:p>
          <a:endParaRPr lang="en-US"/>
        </a:p>
      </dgm:t>
    </dgm:pt>
    <dgm:pt modelId="{9BD6B0F6-FFA0-49D7-B75A-EB4E7235D10B}" type="sibTrans" cxnId="{2B3CFF1A-4424-4E9B-A4BC-3ED7B82964A2}">
      <dgm:prSet/>
      <dgm:spPr/>
      <dgm:t>
        <a:bodyPr/>
        <a:lstStyle/>
        <a:p>
          <a:endParaRPr lang="en-US"/>
        </a:p>
      </dgm:t>
    </dgm:pt>
    <dgm:pt modelId="{EF1553B0-0273-43AF-80F3-B1003D9027B1}">
      <dgm:prSet/>
      <dgm:spPr>
        <a:solidFill>
          <a:schemeClr val="accent5">
            <a:hueOff val="-6758543"/>
            <a:satOff val="-17419"/>
            <a:lumOff val="-11765"/>
            <a:alpha val="25000"/>
          </a:schemeClr>
        </a:solidFill>
      </dgm:spPr>
      <dgm:t>
        <a:bodyPr/>
        <a:lstStyle/>
        <a:p>
          <a:r>
            <a:rPr lang="en-US" dirty="0"/>
            <a:t>Dietary recommendations in Ulcerative Colitis </a:t>
          </a:r>
        </a:p>
      </dgm:t>
    </dgm:pt>
    <dgm:pt modelId="{2812C472-DD2F-49D6-B259-D86C284E2403}" type="parTrans" cxnId="{842B205B-7722-4F90-B897-378F383AD989}">
      <dgm:prSet/>
      <dgm:spPr/>
      <dgm:t>
        <a:bodyPr/>
        <a:lstStyle/>
        <a:p>
          <a:endParaRPr lang="en-US"/>
        </a:p>
      </dgm:t>
    </dgm:pt>
    <dgm:pt modelId="{13AFCE01-CC0F-449E-B1F1-F750908B9702}" type="sibTrans" cxnId="{842B205B-7722-4F90-B897-378F383AD989}">
      <dgm:prSet/>
      <dgm:spPr/>
      <dgm:t>
        <a:bodyPr/>
        <a:lstStyle/>
        <a:p>
          <a:endParaRPr lang="en-US"/>
        </a:p>
      </dgm:t>
    </dgm:pt>
    <dgm:pt modelId="{418619FF-58D6-AA45-B1B2-65724FD193BB}">
      <dgm:prSet/>
      <dgm:spPr>
        <a:solidFill>
          <a:schemeClr val="accent5">
            <a:hueOff val="-5068907"/>
            <a:satOff val="-13064"/>
            <a:lumOff val="-8824"/>
          </a:schemeClr>
        </a:solidFill>
      </dgm:spPr>
      <dgm:t>
        <a:bodyPr/>
        <a:lstStyle/>
        <a:p>
          <a:pPr rtl="0"/>
          <a:r>
            <a:rPr lang="en-US" dirty="0"/>
            <a:t>CDED- Crohn’s Disease Exclusion Diet </a:t>
          </a:r>
        </a:p>
      </dgm:t>
    </dgm:pt>
    <dgm:pt modelId="{86A0D972-A332-0A41-AA8F-7800565B9BBA}" type="parTrans" cxnId="{19B02A2F-A341-0840-A632-F6EA6F3EDAD6}">
      <dgm:prSet/>
      <dgm:spPr/>
      <dgm:t>
        <a:bodyPr/>
        <a:lstStyle/>
        <a:p>
          <a:endParaRPr lang="en-GB"/>
        </a:p>
      </dgm:t>
    </dgm:pt>
    <dgm:pt modelId="{93CFB7F6-534D-8A43-834E-26D3C1E854B7}" type="sibTrans" cxnId="{19B02A2F-A341-0840-A632-F6EA6F3EDAD6}">
      <dgm:prSet/>
      <dgm:spPr/>
      <dgm:t>
        <a:bodyPr/>
        <a:lstStyle/>
        <a:p>
          <a:endParaRPr lang="en-GB"/>
        </a:p>
      </dgm:t>
    </dgm:pt>
    <dgm:pt modelId="{EF0326FC-D431-384B-AC11-7241105EDC69}" type="pres">
      <dgm:prSet presAssocID="{7D402BDC-D4F7-47DD-9E87-B1A4E8A544C3}" presName="linear" presStyleCnt="0">
        <dgm:presLayoutVars>
          <dgm:animLvl val="lvl"/>
          <dgm:resizeHandles val="exact"/>
        </dgm:presLayoutVars>
      </dgm:prSet>
      <dgm:spPr/>
      <dgm:t>
        <a:bodyPr/>
        <a:lstStyle/>
        <a:p>
          <a:endParaRPr lang="en-US"/>
        </a:p>
      </dgm:t>
    </dgm:pt>
    <dgm:pt modelId="{F56C6238-AE95-4141-8BC6-0048BF190C97}" type="pres">
      <dgm:prSet presAssocID="{487DE457-B1E5-407D-A377-D6FA6214865D}" presName="parentText" presStyleLbl="node1" presStyleIdx="0" presStyleCnt="5">
        <dgm:presLayoutVars>
          <dgm:chMax val="0"/>
          <dgm:bulletEnabled val="1"/>
        </dgm:presLayoutVars>
      </dgm:prSet>
      <dgm:spPr/>
      <dgm:t>
        <a:bodyPr/>
        <a:lstStyle/>
        <a:p>
          <a:endParaRPr lang="en-US"/>
        </a:p>
      </dgm:t>
    </dgm:pt>
    <dgm:pt modelId="{49590DC7-483A-A74A-A7B5-5AC3D45C559F}" type="pres">
      <dgm:prSet presAssocID="{DC4E6EBF-1F0E-4B2C-A2D8-97E6E6A4040D}" presName="spacer" presStyleCnt="0"/>
      <dgm:spPr/>
    </dgm:pt>
    <dgm:pt modelId="{89C48C63-A724-6648-B1F3-ED955E6B91DB}" type="pres">
      <dgm:prSet presAssocID="{EA571D15-46E6-4E39-8F7A-9EE04FAEF888}" presName="parentText" presStyleLbl="node1" presStyleIdx="1" presStyleCnt="5">
        <dgm:presLayoutVars>
          <dgm:chMax val="0"/>
          <dgm:bulletEnabled val="1"/>
        </dgm:presLayoutVars>
      </dgm:prSet>
      <dgm:spPr/>
      <dgm:t>
        <a:bodyPr/>
        <a:lstStyle/>
        <a:p>
          <a:endParaRPr lang="en-US"/>
        </a:p>
      </dgm:t>
    </dgm:pt>
    <dgm:pt modelId="{3621BA07-B00F-8E4E-98ED-857FD7949872}" type="pres">
      <dgm:prSet presAssocID="{1EAD997B-7E28-4EF9-B5E9-FDDABEA6242C}" presName="spacer" presStyleCnt="0"/>
      <dgm:spPr/>
    </dgm:pt>
    <dgm:pt modelId="{BCA21B29-8912-F142-8E2A-6232375102A3}" type="pres">
      <dgm:prSet presAssocID="{BA95F05B-B45A-4508-A8AC-A59C1B005893}" presName="parentText" presStyleLbl="node1" presStyleIdx="2" presStyleCnt="5">
        <dgm:presLayoutVars>
          <dgm:chMax val="0"/>
          <dgm:bulletEnabled val="1"/>
        </dgm:presLayoutVars>
      </dgm:prSet>
      <dgm:spPr/>
      <dgm:t>
        <a:bodyPr/>
        <a:lstStyle/>
        <a:p>
          <a:endParaRPr lang="en-US"/>
        </a:p>
      </dgm:t>
    </dgm:pt>
    <dgm:pt modelId="{95B81557-16C1-C14C-A70C-1953CDE21CAA}" type="pres">
      <dgm:prSet presAssocID="{9BD6B0F6-FFA0-49D7-B75A-EB4E7235D10B}" presName="spacer" presStyleCnt="0"/>
      <dgm:spPr/>
    </dgm:pt>
    <dgm:pt modelId="{F6880E6A-21A6-C841-ABAD-CCEFF3A7F0EC}" type="pres">
      <dgm:prSet presAssocID="{418619FF-58D6-AA45-B1B2-65724FD193BB}" presName="parentText" presStyleLbl="node1" presStyleIdx="3" presStyleCnt="5">
        <dgm:presLayoutVars>
          <dgm:chMax val="0"/>
          <dgm:bulletEnabled val="1"/>
        </dgm:presLayoutVars>
      </dgm:prSet>
      <dgm:spPr/>
      <dgm:t>
        <a:bodyPr/>
        <a:lstStyle/>
        <a:p>
          <a:endParaRPr lang="en-US"/>
        </a:p>
      </dgm:t>
    </dgm:pt>
    <dgm:pt modelId="{6102EC2C-096C-6C41-A7D2-285549ED5122}" type="pres">
      <dgm:prSet presAssocID="{93CFB7F6-534D-8A43-834E-26D3C1E854B7}" presName="spacer" presStyleCnt="0"/>
      <dgm:spPr/>
    </dgm:pt>
    <dgm:pt modelId="{FB761598-F5D5-AD4E-85B5-3DA2A757CFE9}" type="pres">
      <dgm:prSet presAssocID="{EF1553B0-0273-43AF-80F3-B1003D9027B1}" presName="parentText" presStyleLbl="node1" presStyleIdx="4" presStyleCnt="5">
        <dgm:presLayoutVars>
          <dgm:chMax val="0"/>
          <dgm:bulletEnabled val="1"/>
        </dgm:presLayoutVars>
      </dgm:prSet>
      <dgm:spPr/>
      <dgm:t>
        <a:bodyPr/>
        <a:lstStyle/>
        <a:p>
          <a:endParaRPr lang="en-US"/>
        </a:p>
      </dgm:t>
    </dgm:pt>
  </dgm:ptLst>
  <dgm:cxnLst>
    <dgm:cxn modelId="{0D5D2F57-5E7D-3E4C-ACBB-7B719A557A1E}" type="presOf" srcId="{487DE457-B1E5-407D-A377-D6FA6214865D}" destId="{F56C6238-AE95-4141-8BC6-0048BF190C97}" srcOrd="0" destOrd="0" presId="urn:microsoft.com/office/officeart/2005/8/layout/vList2"/>
    <dgm:cxn modelId="{842B205B-7722-4F90-B897-378F383AD989}" srcId="{7D402BDC-D4F7-47DD-9E87-B1A4E8A544C3}" destId="{EF1553B0-0273-43AF-80F3-B1003D9027B1}" srcOrd="4" destOrd="0" parTransId="{2812C472-DD2F-49D6-B259-D86C284E2403}" sibTransId="{13AFCE01-CC0F-449E-B1F1-F750908B9702}"/>
    <dgm:cxn modelId="{CFA3B901-77B7-4E81-9043-C7EDB46C05BA}" srcId="{7D402BDC-D4F7-47DD-9E87-B1A4E8A544C3}" destId="{EA571D15-46E6-4E39-8F7A-9EE04FAEF888}" srcOrd="1" destOrd="0" parTransId="{7925C0B3-840E-4A14-93A6-F3C9168537BE}" sibTransId="{1EAD997B-7E28-4EF9-B5E9-FDDABEA6242C}"/>
    <dgm:cxn modelId="{6620A57F-8C30-458A-A6D0-6AB96F2D3236}" srcId="{7D402BDC-D4F7-47DD-9E87-B1A4E8A544C3}" destId="{487DE457-B1E5-407D-A377-D6FA6214865D}" srcOrd="0" destOrd="0" parTransId="{D8437D65-9864-4EB9-AB4D-B3330CC5CC14}" sibTransId="{DC4E6EBF-1F0E-4B2C-A2D8-97E6E6A4040D}"/>
    <dgm:cxn modelId="{2B3CFF1A-4424-4E9B-A4BC-3ED7B82964A2}" srcId="{7D402BDC-D4F7-47DD-9E87-B1A4E8A544C3}" destId="{BA95F05B-B45A-4508-A8AC-A59C1B005893}" srcOrd="2" destOrd="0" parTransId="{B18F0FA0-EC2D-4328-A985-CCD0942C8FED}" sibTransId="{9BD6B0F6-FFA0-49D7-B75A-EB4E7235D10B}"/>
    <dgm:cxn modelId="{6548F19F-EE2E-7448-A7F1-8856F0355575}" type="presOf" srcId="{BA95F05B-B45A-4508-A8AC-A59C1B005893}" destId="{BCA21B29-8912-F142-8E2A-6232375102A3}" srcOrd="0" destOrd="0" presId="urn:microsoft.com/office/officeart/2005/8/layout/vList2"/>
    <dgm:cxn modelId="{536B9F6A-D3F2-0148-A447-5612228D5CAC}" type="presOf" srcId="{EF1553B0-0273-43AF-80F3-B1003D9027B1}" destId="{FB761598-F5D5-AD4E-85B5-3DA2A757CFE9}" srcOrd="0" destOrd="0" presId="urn:microsoft.com/office/officeart/2005/8/layout/vList2"/>
    <dgm:cxn modelId="{D6982FC3-C69C-3147-9300-221EEF4A893A}" type="presOf" srcId="{EA571D15-46E6-4E39-8F7A-9EE04FAEF888}" destId="{89C48C63-A724-6648-B1F3-ED955E6B91DB}" srcOrd="0" destOrd="0" presId="urn:microsoft.com/office/officeart/2005/8/layout/vList2"/>
    <dgm:cxn modelId="{19B02A2F-A341-0840-A632-F6EA6F3EDAD6}" srcId="{7D402BDC-D4F7-47DD-9E87-B1A4E8A544C3}" destId="{418619FF-58D6-AA45-B1B2-65724FD193BB}" srcOrd="3" destOrd="0" parTransId="{86A0D972-A332-0A41-AA8F-7800565B9BBA}" sibTransId="{93CFB7F6-534D-8A43-834E-26D3C1E854B7}"/>
    <dgm:cxn modelId="{95D71773-DC15-BC40-A7D7-12D46F1A7624}" type="presOf" srcId="{7D402BDC-D4F7-47DD-9E87-B1A4E8A544C3}" destId="{EF0326FC-D431-384B-AC11-7241105EDC69}" srcOrd="0" destOrd="0" presId="urn:microsoft.com/office/officeart/2005/8/layout/vList2"/>
    <dgm:cxn modelId="{6C29F0BC-204C-AA44-8082-B38245BB7FFD}" type="presOf" srcId="{418619FF-58D6-AA45-B1B2-65724FD193BB}" destId="{F6880E6A-21A6-C841-ABAD-CCEFF3A7F0EC}" srcOrd="0" destOrd="0" presId="urn:microsoft.com/office/officeart/2005/8/layout/vList2"/>
    <dgm:cxn modelId="{6390F4E6-8C03-8B4C-B0EB-3C06A908F2BA}" type="presParOf" srcId="{EF0326FC-D431-384B-AC11-7241105EDC69}" destId="{F56C6238-AE95-4141-8BC6-0048BF190C97}" srcOrd="0" destOrd="0" presId="urn:microsoft.com/office/officeart/2005/8/layout/vList2"/>
    <dgm:cxn modelId="{73E86054-66D7-AD44-9731-31DF645CEEB3}" type="presParOf" srcId="{EF0326FC-D431-384B-AC11-7241105EDC69}" destId="{49590DC7-483A-A74A-A7B5-5AC3D45C559F}" srcOrd="1" destOrd="0" presId="urn:microsoft.com/office/officeart/2005/8/layout/vList2"/>
    <dgm:cxn modelId="{0BAA44D5-C632-104D-941F-6169DD0E200E}" type="presParOf" srcId="{EF0326FC-D431-384B-AC11-7241105EDC69}" destId="{89C48C63-A724-6648-B1F3-ED955E6B91DB}" srcOrd="2" destOrd="0" presId="urn:microsoft.com/office/officeart/2005/8/layout/vList2"/>
    <dgm:cxn modelId="{577030D9-320F-2740-B19A-2499CEA0056F}" type="presParOf" srcId="{EF0326FC-D431-384B-AC11-7241105EDC69}" destId="{3621BA07-B00F-8E4E-98ED-857FD7949872}" srcOrd="3" destOrd="0" presId="urn:microsoft.com/office/officeart/2005/8/layout/vList2"/>
    <dgm:cxn modelId="{8FA0257F-6350-B540-8FA4-42678DAEC3A0}" type="presParOf" srcId="{EF0326FC-D431-384B-AC11-7241105EDC69}" destId="{BCA21B29-8912-F142-8E2A-6232375102A3}" srcOrd="4" destOrd="0" presId="urn:microsoft.com/office/officeart/2005/8/layout/vList2"/>
    <dgm:cxn modelId="{4F4844CD-D5AE-314C-B236-F9BB5E1540AF}" type="presParOf" srcId="{EF0326FC-D431-384B-AC11-7241105EDC69}" destId="{95B81557-16C1-C14C-A70C-1953CDE21CAA}" srcOrd="5" destOrd="0" presId="urn:microsoft.com/office/officeart/2005/8/layout/vList2"/>
    <dgm:cxn modelId="{7BAB7F1F-5767-DB4C-96D9-6694E8311AAA}" type="presParOf" srcId="{EF0326FC-D431-384B-AC11-7241105EDC69}" destId="{F6880E6A-21A6-C841-ABAD-CCEFF3A7F0EC}" srcOrd="6" destOrd="0" presId="urn:microsoft.com/office/officeart/2005/8/layout/vList2"/>
    <dgm:cxn modelId="{A1CE8E1B-3488-A643-BBEB-30E3C196F878}" type="presParOf" srcId="{EF0326FC-D431-384B-AC11-7241105EDC69}" destId="{6102EC2C-096C-6C41-A7D2-285549ED5122}" srcOrd="7" destOrd="0" presId="urn:microsoft.com/office/officeart/2005/8/layout/vList2"/>
    <dgm:cxn modelId="{D175389D-3C6E-2B44-855C-98AE9E60827D}" type="presParOf" srcId="{EF0326FC-D431-384B-AC11-7241105EDC69}" destId="{FB761598-F5D5-AD4E-85B5-3DA2A757CFE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402BDC-D4F7-47DD-9E87-B1A4E8A544C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87DE457-B1E5-407D-A377-D6FA6214865D}">
      <dgm:prSet/>
      <dgm:spPr>
        <a:solidFill>
          <a:schemeClr val="accent5">
            <a:hueOff val="0"/>
            <a:satOff val="0"/>
            <a:lumOff val="0"/>
            <a:alpha val="25000"/>
          </a:schemeClr>
        </a:solidFill>
      </dgm:spPr>
      <dgm:t>
        <a:bodyPr/>
        <a:lstStyle/>
        <a:p>
          <a:r>
            <a:rPr lang="en-US" dirty="0"/>
            <a:t>Dietary Therapy - Why/Who/When/What? </a:t>
          </a:r>
        </a:p>
      </dgm:t>
    </dgm:pt>
    <dgm:pt modelId="{D8437D65-9864-4EB9-AB4D-B3330CC5CC14}" type="parTrans" cxnId="{6620A57F-8C30-458A-A6D0-6AB96F2D3236}">
      <dgm:prSet/>
      <dgm:spPr/>
      <dgm:t>
        <a:bodyPr/>
        <a:lstStyle/>
        <a:p>
          <a:endParaRPr lang="en-US"/>
        </a:p>
      </dgm:t>
    </dgm:pt>
    <dgm:pt modelId="{DC4E6EBF-1F0E-4B2C-A2D8-97E6E6A4040D}" type="sibTrans" cxnId="{6620A57F-8C30-458A-A6D0-6AB96F2D3236}">
      <dgm:prSet/>
      <dgm:spPr/>
      <dgm:t>
        <a:bodyPr/>
        <a:lstStyle/>
        <a:p>
          <a:endParaRPr lang="en-US"/>
        </a:p>
      </dgm:t>
    </dgm:pt>
    <dgm:pt modelId="{EA571D15-46E6-4E39-8F7A-9EE04FAEF888}">
      <dgm:prSet/>
      <dgm:spPr>
        <a:solidFill>
          <a:schemeClr val="accent5">
            <a:hueOff val="-1689636"/>
            <a:satOff val="-4355"/>
            <a:lumOff val="-2941"/>
            <a:alpha val="25000"/>
          </a:schemeClr>
        </a:solidFill>
      </dgm:spPr>
      <dgm:t>
        <a:bodyPr/>
        <a:lstStyle/>
        <a:p>
          <a:r>
            <a:rPr lang="en-US"/>
            <a:t>Mechanism of action – Role of Microbiota</a:t>
          </a:r>
        </a:p>
      </dgm:t>
    </dgm:pt>
    <dgm:pt modelId="{7925C0B3-840E-4A14-93A6-F3C9168537BE}" type="parTrans" cxnId="{CFA3B901-77B7-4E81-9043-C7EDB46C05BA}">
      <dgm:prSet/>
      <dgm:spPr/>
      <dgm:t>
        <a:bodyPr/>
        <a:lstStyle/>
        <a:p>
          <a:endParaRPr lang="en-US"/>
        </a:p>
      </dgm:t>
    </dgm:pt>
    <dgm:pt modelId="{1EAD997B-7E28-4EF9-B5E9-FDDABEA6242C}" type="sibTrans" cxnId="{CFA3B901-77B7-4E81-9043-C7EDB46C05BA}">
      <dgm:prSet/>
      <dgm:spPr/>
      <dgm:t>
        <a:bodyPr/>
        <a:lstStyle/>
        <a:p>
          <a:endParaRPr lang="en-US"/>
        </a:p>
      </dgm:t>
    </dgm:pt>
    <dgm:pt modelId="{BA95F05B-B45A-4508-A8AC-A59C1B005893}">
      <dgm:prSet/>
      <dgm:spPr>
        <a:solidFill>
          <a:schemeClr val="accent5">
            <a:hueOff val="-3379271"/>
            <a:satOff val="-8710"/>
            <a:lumOff val="-5883"/>
            <a:alpha val="22000"/>
          </a:schemeClr>
        </a:solidFill>
      </dgm:spPr>
      <dgm:t>
        <a:bodyPr/>
        <a:lstStyle/>
        <a:p>
          <a:r>
            <a:rPr lang="en-US" dirty="0"/>
            <a:t>Dietary patterns in Crohn’s Disease</a:t>
          </a:r>
        </a:p>
      </dgm:t>
    </dgm:pt>
    <dgm:pt modelId="{B18F0FA0-EC2D-4328-A985-CCD0942C8FED}" type="parTrans" cxnId="{2B3CFF1A-4424-4E9B-A4BC-3ED7B82964A2}">
      <dgm:prSet/>
      <dgm:spPr/>
      <dgm:t>
        <a:bodyPr/>
        <a:lstStyle/>
        <a:p>
          <a:endParaRPr lang="en-US"/>
        </a:p>
      </dgm:t>
    </dgm:pt>
    <dgm:pt modelId="{9BD6B0F6-FFA0-49D7-B75A-EB4E7235D10B}" type="sibTrans" cxnId="{2B3CFF1A-4424-4E9B-A4BC-3ED7B82964A2}">
      <dgm:prSet/>
      <dgm:spPr/>
      <dgm:t>
        <a:bodyPr/>
        <a:lstStyle/>
        <a:p>
          <a:endParaRPr lang="en-US"/>
        </a:p>
      </dgm:t>
    </dgm:pt>
    <dgm:pt modelId="{EF1553B0-0273-43AF-80F3-B1003D9027B1}">
      <dgm:prSet/>
      <dgm:spPr/>
      <dgm:t>
        <a:bodyPr/>
        <a:lstStyle/>
        <a:p>
          <a:r>
            <a:rPr lang="en-US" dirty="0"/>
            <a:t>Dietary recommendations in Ulcerative Colitis </a:t>
          </a:r>
        </a:p>
      </dgm:t>
    </dgm:pt>
    <dgm:pt modelId="{2812C472-DD2F-49D6-B259-D86C284E2403}" type="parTrans" cxnId="{842B205B-7722-4F90-B897-378F383AD989}">
      <dgm:prSet/>
      <dgm:spPr/>
      <dgm:t>
        <a:bodyPr/>
        <a:lstStyle/>
        <a:p>
          <a:endParaRPr lang="en-US"/>
        </a:p>
      </dgm:t>
    </dgm:pt>
    <dgm:pt modelId="{13AFCE01-CC0F-449E-B1F1-F750908B9702}" type="sibTrans" cxnId="{842B205B-7722-4F90-B897-378F383AD989}">
      <dgm:prSet/>
      <dgm:spPr/>
      <dgm:t>
        <a:bodyPr/>
        <a:lstStyle/>
        <a:p>
          <a:endParaRPr lang="en-US"/>
        </a:p>
      </dgm:t>
    </dgm:pt>
    <dgm:pt modelId="{418619FF-58D6-AA45-B1B2-65724FD193BB}">
      <dgm:prSet/>
      <dgm:spPr>
        <a:solidFill>
          <a:schemeClr val="accent5">
            <a:hueOff val="-5068907"/>
            <a:satOff val="-13064"/>
            <a:lumOff val="-8824"/>
            <a:alpha val="25000"/>
          </a:schemeClr>
        </a:solidFill>
      </dgm:spPr>
      <dgm:t>
        <a:bodyPr/>
        <a:lstStyle/>
        <a:p>
          <a:pPr rtl="0"/>
          <a:r>
            <a:rPr lang="en-US" dirty="0"/>
            <a:t>CDED- Crohn’s Disease Exclusion Diet </a:t>
          </a:r>
        </a:p>
      </dgm:t>
    </dgm:pt>
    <dgm:pt modelId="{86A0D972-A332-0A41-AA8F-7800565B9BBA}" type="parTrans" cxnId="{19B02A2F-A341-0840-A632-F6EA6F3EDAD6}">
      <dgm:prSet/>
      <dgm:spPr/>
      <dgm:t>
        <a:bodyPr/>
        <a:lstStyle/>
        <a:p>
          <a:endParaRPr lang="en-GB"/>
        </a:p>
      </dgm:t>
    </dgm:pt>
    <dgm:pt modelId="{93CFB7F6-534D-8A43-834E-26D3C1E854B7}" type="sibTrans" cxnId="{19B02A2F-A341-0840-A632-F6EA6F3EDAD6}">
      <dgm:prSet/>
      <dgm:spPr/>
      <dgm:t>
        <a:bodyPr/>
        <a:lstStyle/>
        <a:p>
          <a:endParaRPr lang="en-GB"/>
        </a:p>
      </dgm:t>
    </dgm:pt>
    <dgm:pt modelId="{EF0326FC-D431-384B-AC11-7241105EDC69}" type="pres">
      <dgm:prSet presAssocID="{7D402BDC-D4F7-47DD-9E87-B1A4E8A544C3}" presName="linear" presStyleCnt="0">
        <dgm:presLayoutVars>
          <dgm:animLvl val="lvl"/>
          <dgm:resizeHandles val="exact"/>
        </dgm:presLayoutVars>
      </dgm:prSet>
      <dgm:spPr/>
      <dgm:t>
        <a:bodyPr/>
        <a:lstStyle/>
        <a:p>
          <a:endParaRPr lang="en-US"/>
        </a:p>
      </dgm:t>
    </dgm:pt>
    <dgm:pt modelId="{F56C6238-AE95-4141-8BC6-0048BF190C97}" type="pres">
      <dgm:prSet presAssocID="{487DE457-B1E5-407D-A377-D6FA6214865D}" presName="parentText" presStyleLbl="node1" presStyleIdx="0" presStyleCnt="5">
        <dgm:presLayoutVars>
          <dgm:chMax val="0"/>
          <dgm:bulletEnabled val="1"/>
        </dgm:presLayoutVars>
      </dgm:prSet>
      <dgm:spPr/>
      <dgm:t>
        <a:bodyPr/>
        <a:lstStyle/>
        <a:p>
          <a:endParaRPr lang="en-US"/>
        </a:p>
      </dgm:t>
    </dgm:pt>
    <dgm:pt modelId="{49590DC7-483A-A74A-A7B5-5AC3D45C559F}" type="pres">
      <dgm:prSet presAssocID="{DC4E6EBF-1F0E-4B2C-A2D8-97E6E6A4040D}" presName="spacer" presStyleCnt="0"/>
      <dgm:spPr/>
    </dgm:pt>
    <dgm:pt modelId="{89C48C63-A724-6648-B1F3-ED955E6B91DB}" type="pres">
      <dgm:prSet presAssocID="{EA571D15-46E6-4E39-8F7A-9EE04FAEF888}" presName="parentText" presStyleLbl="node1" presStyleIdx="1" presStyleCnt="5">
        <dgm:presLayoutVars>
          <dgm:chMax val="0"/>
          <dgm:bulletEnabled val="1"/>
        </dgm:presLayoutVars>
      </dgm:prSet>
      <dgm:spPr/>
      <dgm:t>
        <a:bodyPr/>
        <a:lstStyle/>
        <a:p>
          <a:endParaRPr lang="en-US"/>
        </a:p>
      </dgm:t>
    </dgm:pt>
    <dgm:pt modelId="{3621BA07-B00F-8E4E-98ED-857FD7949872}" type="pres">
      <dgm:prSet presAssocID="{1EAD997B-7E28-4EF9-B5E9-FDDABEA6242C}" presName="spacer" presStyleCnt="0"/>
      <dgm:spPr/>
    </dgm:pt>
    <dgm:pt modelId="{BCA21B29-8912-F142-8E2A-6232375102A3}" type="pres">
      <dgm:prSet presAssocID="{BA95F05B-B45A-4508-A8AC-A59C1B005893}" presName="parentText" presStyleLbl="node1" presStyleIdx="2" presStyleCnt="5">
        <dgm:presLayoutVars>
          <dgm:chMax val="0"/>
          <dgm:bulletEnabled val="1"/>
        </dgm:presLayoutVars>
      </dgm:prSet>
      <dgm:spPr/>
      <dgm:t>
        <a:bodyPr/>
        <a:lstStyle/>
        <a:p>
          <a:endParaRPr lang="en-US"/>
        </a:p>
      </dgm:t>
    </dgm:pt>
    <dgm:pt modelId="{95B81557-16C1-C14C-A70C-1953CDE21CAA}" type="pres">
      <dgm:prSet presAssocID="{9BD6B0F6-FFA0-49D7-B75A-EB4E7235D10B}" presName="spacer" presStyleCnt="0"/>
      <dgm:spPr/>
    </dgm:pt>
    <dgm:pt modelId="{F6880E6A-21A6-C841-ABAD-CCEFF3A7F0EC}" type="pres">
      <dgm:prSet presAssocID="{418619FF-58D6-AA45-B1B2-65724FD193BB}" presName="parentText" presStyleLbl="node1" presStyleIdx="3" presStyleCnt="5">
        <dgm:presLayoutVars>
          <dgm:chMax val="0"/>
          <dgm:bulletEnabled val="1"/>
        </dgm:presLayoutVars>
      </dgm:prSet>
      <dgm:spPr/>
      <dgm:t>
        <a:bodyPr/>
        <a:lstStyle/>
        <a:p>
          <a:endParaRPr lang="en-US"/>
        </a:p>
      </dgm:t>
    </dgm:pt>
    <dgm:pt modelId="{6102EC2C-096C-6C41-A7D2-285549ED5122}" type="pres">
      <dgm:prSet presAssocID="{93CFB7F6-534D-8A43-834E-26D3C1E854B7}" presName="spacer" presStyleCnt="0"/>
      <dgm:spPr/>
    </dgm:pt>
    <dgm:pt modelId="{FB761598-F5D5-AD4E-85B5-3DA2A757CFE9}" type="pres">
      <dgm:prSet presAssocID="{EF1553B0-0273-43AF-80F3-B1003D9027B1}" presName="parentText" presStyleLbl="node1" presStyleIdx="4" presStyleCnt="5">
        <dgm:presLayoutVars>
          <dgm:chMax val="0"/>
          <dgm:bulletEnabled val="1"/>
        </dgm:presLayoutVars>
      </dgm:prSet>
      <dgm:spPr/>
      <dgm:t>
        <a:bodyPr/>
        <a:lstStyle/>
        <a:p>
          <a:endParaRPr lang="en-US"/>
        </a:p>
      </dgm:t>
    </dgm:pt>
  </dgm:ptLst>
  <dgm:cxnLst>
    <dgm:cxn modelId="{0D5D2F57-5E7D-3E4C-ACBB-7B719A557A1E}" type="presOf" srcId="{487DE457-B1E5-407D-A377-D6FA6214865D}" destId="{F56C6238-AE95-4141-8BC6-0048BF190C97}" srcOrd="0" destOrd="0" presId="urn:microsoft.com/office/officeart/2005/8/layout/vList2"/>
    <dgm:cxn modelId="{842B205B-7722-4F90-B897-378F383AD989}" srcId="{7D402BDC-D4F7-47DD-9E87-B1A4E8A544C3}" destId="{EF1553B0-0273-43AF-80F3-B1003D9027B1}" srcOrd="4" destOrd="0" parTransId="{2812C472-DD2F-49D6-B259-D86C284E2403}" sibTransId="{13AFCE01-CC0F-449E-B1F1-F750908B9702}"/>
    <dgm:cxn modelId="{CFA3B901-77B7-4E81-9043-C7EDB46C05BA}" srcId="{7D402BDC-D4F7-47DD-9E87-B1A4E8A544C3}" destId="{EA571D15-46E6-4E39-8F7A-9EE04FAEF888}" srcOrd="1" destOrd="0" parTransId="{7925C0B3-840E-4A14-93A6-F3C9168537BE}" sibTransId="{1EAD997B-7E28-4EF9-B5E9-FDDABEA6242C}"/>
    <dgm:cxn modelId="{6620A57F-8C30-458A-A6D0-6AB96F2D3236}" srcId="{7D402BDC-D4F7-47DD-9E87-B1A4E8A544C3}" destId="{487DE457-B1E5-407D-A377-D6FA6214865D}" srcOrd="0" destOrd="0" parTransId="{D8437D65-9864-4EB9-AB4D-B3330CC5CC14}" sibTransId="{DC4E6EBF-1F0E-4B2C-A2D8-97E6E6A4040D}"/>
    <dgm:cxn modelId="{2B3CFF1A-4424-4E9B-A4BC-3ED7B82964A2}" srcId="{7D402BDC-D4F7-47DD-9E87-B1A4E8A544C3}" destId="{BA95F05B-B45A-4508-A8AC-A59C1B005893}" srcOrd="2" destOrd="0" parTransId="{B18F0FA0-EC2D-4328-A985-CCD0942C8FED}" sibTransId="{9BD6B0F6-FFA0-49D7-B75A-EB4E7235D10B}"/>
    <dgm:cxn modelId="{6548F19F-EE2E-7448-A7F1-8856F0355575}" type="presOf" srcId="{BA95F05B-B45A-4508-A8AC-A59C1B005893}" destId="{BCA21B29-8912-F142-8E2A-6232375102A3}" srcOrd="0" destOrd="0" presId="urn:microsoft.com/office/officeart/2005/8/layout/vList2"/>
    <dgm:cxn modelId="{536B9F6A-D3F2-0148-A447-5612228D5CAC}" type="presOf" srcId="{EF1553B0-0273-43AF-80F3-B1003D9027B1}" destId="{FB761598-F5D5-AD4E-85B5-3DA2A757CFE9}" srcOrd="0" destOrd="0" presId="urn:microsoft.com/office/officeart/2005/8/layout/vList2"/>
    <dgm:cxn modelId="{D6982FC3-C69C-3147-9300-221EEF4A893A}" type="presOf" srcId="{EA571D15-46E6-4E39-8F7A-9EE04FAEF888}" destId="{89C48C63-A724-6648-B1F3-ED955E6B91DB}" srcOrd="0" destOrd="0" presId="urn:microsoft.com/office/officeart/2005/8/layout/vList2"/>
    <dgm:cxn modelId="{19B02A2F-A341-0840-A632-F6EA6F3EDAD6}" srcId="{7D402BDC-D4F7-47DD-9E87-B1A4E8A544C3}" destId="{418619FF-58D6-AA45-B1B2-65724FD193BB}" srcOrd="3" destOrd="0" parTransId="{86A0D972-A332-0A41-AA8F-7800565B9BBA}" sibTransId="{93CFB7F6-534D-8A43-834E-26D3C1E854B7}"/>
    <dgm:cxn modelId="{95D71773-DC15-BC40-A7D7-12D46F1A7624}" type="presOf" srcId="{7D402BDC-D4F7-47DD-9E87-B1A4E8A544C3}" destId="{EF0326FC-D431-384B-AC11-7241105EDC69}" srcOrd="0" destOrd="0" presId="urn:microsoft.com/office/officeart/2005/8/layout/vList2"/>
    <dgm:cxn modelId="{6C29F0BC-204C-AA44-8082-B38245BB7FFD}" type="presOf" srcId="{418619FF-58D6-AA45-B1B2-65724FD193BB}" destId="{F6880E6A-21A6-C841-ABAD-CCEFF3A7F0EC}" srcOrd="0" destOrd="0" presId="urn:microsoft.com/office/officeart/2005/8/layout/vList2"/>
    <dgm:cxn modelId="{6390F4E6-8C03-8B4C-B0EB-3C06A908F2BA}" type="presParOf" srcId="{EF0326FC-D431-384B-AC11-7241105EDC69}" destId="{F56C6238-AE95-4141-8BC6-0048BF190C97}" srcOrd="0" destOrd="0" presId="urn:microsoft.com/office/officeart/2005/8/layout/vList2"/>
    <dgm:cxn modelId="{73E86054-66D7-AD44-9731-31DF645CEEB3}" type="presParOf" srcId="{EF0326FC-D431-384B-AC11-7241105EDC69}" destId="{49590DC7-483A-A74A-A7B5-5AC3D45C559F}" srcOrd="1" destOrd="0" presId="urn:microsoft.com/office/officeart/2005/8/layout/vList2"/>
    <dgm:cxn modelId="{0BAA44D5-C632-104D-941F-6169DD0E200E}" type="presParOf" srcId="{EF0326FC-D431-384B-AC11-7241105EDC69}" destId="{89C48C63-A724-6648-B1F3-ED955E6B91DB}" srcOrd="2" destOrd="0" presId="urn:microsoft.com/office/officeart/2005/8/layout/vList2"/>
    <dgm:cxn modelId="{577030D9-320F-2740-B19A-2499CEA0056F}" type="presParOf" srcId="{EF0326FC-D431-384B-AC11-7241105EDC69}" destId="{3621BA07-B00F-8E4E-98ED-857FD7949872}" srcOrd="3" destOrd="0" presId="urn:microsoft.com/office/officeart/2005/8/layout/vList2"/>
    <dgm:cxn modelId="{8FA0257F-6350-B540-8FA4-42678DAEC3A0}" type="presParOf" srcId="{EF0326FC-D431-384B-AC11-7241105EDC69}" destId="{BCA21B29-8912-F142-8E2A-6232375102A3}" srcOrd="4" destOrd="0" presId="urn:microsoft.com/office/officeart/2005/8/layout/vList2"/>
    <dgm:cxn modelId="{4F4844CD-D5AE-314C-B236-F9BB5E1540AF}" type="presParOf" srcId="{EF0326FC-D431-384B-AC11-7241105EDC69}" destId="{95B81557-16C1-C14C-A70C-1953CDE21CAA}" srcOrd="5" destOrd="0" presId="urn:microsoft.com/office/officeart/2005/8/layout/vList2"/>
    <dgm:cxn modelId="{7BAB7F1F-5767-DB4C-96D9-6694E8311AAA}" type="presParOf" srcId="{EF0326FC-D431-384B-AC11-7241105EDC69}" destId="{F6880E6A-21A6-C841-ABAD-CCEFF3A7F0EC}" srcOrd="6" destOrd="0" presId="urn:microsoft.com/office/officeart/2005/8/layout/vList2"/>
    <dgm:cxn modelId="{A1CE8E1B-3488-A643-BBEB-30E3C196F878}" type="presParOf" srcId="{EF0326FC-D431-384B-AC11-7241105EDC69}" destId="{6102EC2C-096C-6C41-A7D2-285549ED5122}" srcOrd="7" destOrd="0" presId="urn:microsoft.com/office/officeart/2005/8/layout/vList2"/>
    <dgm:cxn modelId="{D175389D-3C6E-2B44-855C-98AE9E60827D}" type="presParOf" srcId="{EF0326FC-D431-384B-AC11-7241105EDC69}" destId="{FB761598-F5D5-AD4E-85B5-3DA2A757CFE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C6238-AE95-4141-8BC6-0048BF190C97}">
      <dsp:nvSpPr>
        <dsp:cNvPr id="0" name=""/>
        <dsp:cNvSpPr/>
      </dsp:nvSpPr>
      <dsp:spPr>
        <a:xfrm>
          <a:off x="0" y="16883"/>
          <a:ext cx="4697730" cy="1034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Therapy - Why/Who/When/What? </a:t>
          </a:r>
        </a:p>
      </dsp:txBody>
      <dsp:txXfrm>
        <a:off x="50489" y="67372"/>
        <a:ext cx="4596752" cy="933302"/>
      </dsp:txXfrm>
    </dsp:sp>
    <dsp:sp modelId="{89C48C63-A724-6648-B1F3-ED955E6B91DB}">
      <dsp:nvSpPr>
        <dsp:cNvPr id="0" name=""/>
        <dsp:cNvSpPr/>
      </dsp:nvSpPr>
      <dsp:spPr>
        <a:xfrm>
          <a:off x="0" y="1126043"/>
          <a:ext cx="4697730" cy="10342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Mechanism of action – Role of Microbiota</a:t>
          </a:r>
        </a:p>
      </dsp:txBody>
      <dsp:txXfrm>
        <a:off x="50489" y="1176532"/>
        <a:ext cx="4596752" cy="933302"/>
      </dsp:txXfrm>
    </dsp:sp>
    <dsp:sp modelId="{BCA21B29-8912-F142-8E2A-6232375102A3}">
      <dsp:nvSpPr>
        <dsp:cNvPr id="0" name=""/>
        <dsp:cNvSpPr/>
      </dsp:nvSpPr>
      <dsp:spPr>
        <a:xfrm>
          <a:off x="0" y="2235203"/>
          <a:ext cx="4697730" cy="10342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patterns in Crohn’s Disease</a:t>
          </a:r>
        </a:p>
      </dsp:txBody>
      <dsp:txXfrm>
        <a:off x="50489" y="2285692"/>
        <a:ext cx="4596752" cy="933302"/>
      </dsp:txXfrm>
    </dsp:sp>
    <dsp:sp modelId="{F6880E6A-21A6-C841-ABAD-CCEFF3A7F0EC}">
      <dsp:nvSpPr>
        <dsp:cNvPr id="0" name=""/>
        <dsp:cNvSpPr/>
      </dsp:nvSpPr>
      <dsp:spPr>
        <a:xfrm>
          <a:off x="0" y="3344363"/>
          <a:ext cx="4697730" cy="10342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CDED- Crohn’s Disease Exclusion Diet </a:t>
          </a:r>
        </a:p>
      </dsp:txBody>
      <dsp:txXfrm>
        <a:off x="50489" y="3394852"/>
        <a:ext cx="4596752" cy="933302"/>
      </dsp:txXfrm>
    </dsp:sp>
    <dsp:sp modelId="{FB761598-F5D5-AD4E-85B5-3DA2A757CFE9}">
      <dsp:nvSpPr>
        <dsp:cNvPr id="0" name=""/>
        <dsp:cNvSpPr/>
      </dsp:nvSpPr>
      <dsp:spPr>
        <a:xfrm>
          <a:off x="0" y="4453523"/>
          <a:ext cx="4697730" cy="1034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recommendations in Ulcerative Colitis </a:t>
          </a:r>
        </a:p>
      </dsp:txBody>
      <dsp:txXfrm>
        <a:off x="50489" y="4504012"/>
        <a:ext cx="4596752"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C6238-AE95-4141-8BC6-0048BF190C97}">
      <dsp:nvSpPr>
        <dsp:cNvPr id="0" name=""/>
        <dsp:cNvSpPr/>
      </dsp:nvSpPr>
      <dsp:spPr>
        <a:xfrm>
          <a:off x="0" y="16883"/>
          <a:ext cx="4697730" cy="1034280"/>
        </a:xfrm>
        <a:prstGeom prst="roundRect">
          <a:avLst/>
        </a:prstGeom>
        <a:solidFill>
          <a:schemeClr val="accent5">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Therapy - Why/Who/When/What? </a:t>
          </a:r>
        </a:p>
      </dsp:txBody>
      <dsp:txXfrm>
        <a:off x="50489" y="67372"/>
        <a:ext cx="4596752" cy="933302"/>
      </dsp:txXfrm>
    </dsp:sp>
    <dsp:sp modelId="{89C48C63-A724-6648-B1F3-ED955E6B91DB}">
      <dsp:nvSpPr>
        <dsp:cNvPr id="0" name=""/>
        <dsp:cNvSpPr/>
      </dsp:nvSpPr>
      <dsp:spPr>
        <a:xfrm>
          <a:off x="0" y="1126043"/>
          <a:ext cx="4697730" cy="1034280"/>
        </a:xfrm>
        <a:prstGeom prst="roundRect">
          <a:avLst/>
        </a:prstGeom>
        <a:solidFill>
          <a:schemeClr val="accent5">
            <a:hueOff val="-1689636"/>
            <a:satOff val="-4355"/>
            <a:lumOff val="-2941"/>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Mechanism of action – Role of Microbiota</a:t>
          </a:r>
        </a:p>
      </dsp:txBody>
      <dsp:txXfrm>
        <a:off x="50489" y="1176532"/>
        <a:ext cx="4596752" cy="933302"/>
      </dsp:txXfrm>
    </dsp:sp>
    <dsp:sp modelId="{BCA21B29-8912-F142-8E2A-6232375102A3}">
      <dsp:nvSpPr>
        <dsp:cNvPr id="0" name=""/>
        <dsp:cNvSpPr/>
      </dsp:nvSpPr>
      <dsp:spPr>
        <a:xfrm>
          <a:off x="0" y="2235203"/>
          <a:ext cx="4697730" cy="1034280"/>
        </a:xfrm>
        <a:prstGeom prst="roundRect">
          <a:avLst/>
        </a:prstGeom>
        <a:solidFill>
          <a:schemeClr val="accent5">
            <a:hueOff val="-3379271"/>
            <a:satOff val="-8710"/>
            <a:lumOff val="-5883"/>
            <a:alpha val="2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patterns in Crohn’s Disease</a:t>
          </a:r>
        </a:p>
      </dsp:txBody>
      <dsp:txXfrm>
        <a:off x="50489" y="2285692"/>
        <a:ext cx="4596752" cy="933302"/>
      </dsp:txXfrm>
    </dsp:sp>
    <dsp:sp modelId="{F6880E6A-21A6-C841-ABAD-CCEFF3A7F0EC}">
      <dsp:nvSpPr>
        <dsp:cNvPr id="0" name=""/>
        <dsp:cNvSpPr/>
      </dsp:nvSpPr>
      <dsp:spPr>
        <a:xfrm>
          <a:off x="0" y="3344363"/>
          <a:ext cx="4697730" cy="1034280"/>
        </a:xfrm>
        <a:prstGeom prst="roundRect">
          <a:avLst/>
        </a:prstGeom>
        <a:solidFill>
          <a:schemeClr val="accent5">
            <a:hueOff val="-5068907"/>
            <a:satOff val="-13064"/>
            <a:lumOff val="-8824"/>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CDED- Crohn’s Disease Exclusion Diet </a:t>
          </a:r>
        </a:p>
      </dsp:txBody>
      <dsp:txXfrm>
        <a:off x="50489" y="3394852"/>
        <a:ext cx="4596752" cy="933302"/>
      </dsp:txXfrm>
    </dsp:sp>
    <dsp:sp modelId="{FB761598-F5D5-AD4E-85B5-3DA2A757CFE9}">
      <dsp:nvSpPr>
        <dsp:cNvPr id="0" name=""/>
        <dsp:cNvSpPr/>
      </dsp:nvSpPr>
      <dsp:spPr>
        <a:xfrm>
          <a:off x="0" y="4453523"/>
          <a:ext cx="4697730" cy="1034280"/>
        </a:xfrm>
        <a:prstGeom prst="roundRect">
          <a:avLst/>
        </a:prstGeom>
        <a:solidFill>
          <a:schemeClr val="accent5">
            <a:hueOff val="-6758543"/>
            <a:satOff val="-17419"/>
            <a:lumOff val="-11765"/>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recommendations in Ulcerative Colitis </a:t>
          </a:r>
        </a:p>
      </dsp:txBody>
      <dsp:txXfrm>
        <a:off x="50489" y="4504012"/>
        <a:ext cx="4596752" cy="933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B2F4E-B776-4D6E-AECC-4B5C1EC927C0}">
      <dsp:nvSpPr>
        <dsp:cNvPr id="0" name=""/>
        <dsp:cNvSpPr/>
      </dsp:nvSpPr>
      <dsp:spPr>
        <a:xfrm>
          <a:off x="-218918" y="1062967"/>
          <a:ext cx="8862773" cy="3636120"/>
        </a:xfrm>
        <a:prstGeom prst="rect">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F7F0494-4C83-4404-A930-C18485C7B561}">
      <dsp:nvSpPr>
        <dsp:cNvPr id="0" name=""/>
        <dsp:cNvSpPr/>
      </dsp:nvSpPr>
      <dsp:spPr>
        <a:xfrm>
          <a:off x="378616" y="1440577"/>
          <a:ext cx="4179779" cy="321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lvl="0" algn="l" defTabSz="1200150" rtl="0">
            <a:lnSpc>
              <a:spcPct val="90000"/>
            </a:lnSpc>
            <a:spcBef>
              <a:spcPct val="0"/>
            </a:spcBef>
            <a:spcAft>
              <a:spcPct val="35000"/>
            </a:spcAft>
          </a:pPr>
          <a:r>
            <a:rPr lang="en-US" altLang="he-IL" sz="2700" b="1" kern="1200" dirty="0"/>
            <a:t>+ Avoid use of steroids</a:t>
          </a:r>
        </a:p>
        <a:p>
          <a:pPr lvl="0" algn="l" defTabSz="1200150" rtl="0">
            <a:lnSpc>
              <a:spcPct val="90000"/>
            </a:lnSpc>
            <a:spcBef>
              <a:spcPct val="0"/>
            </a:spcBef>
            <a:spcAft>
              <a:spcPct val="35000"/>
            </a:spcAft>
          </a:pPr>
          <a:r>
            <a:rPr lang="en-US" altLang="he-IL" sz="2700" b="1" kern="1200" dirty="0"/>
            <a:t>+Improves nutritional status</a:t>
          </a:r>
        </a:p>
        <a:p>
          <a:pPr lvl="0" algn="l" defTabSz="1200150" rtl="0">
            <a:lnSpc>
              <a:spcPct val="90000"/>
            </a:lnSpc>
            <a:spcBef>
              <a:spcPct val="0"/>
            </a:spcBef>
            <a:spcAft>
              <a:spcPct val="35000"/>
            </a:spcAft>
          </a:pPr>
          <a:r>
            <a:rPr lang="en-US" altLang="he-IL" sz="2700" b="1" kern="1200" dirty="0"/>
            <a:t>+ Improves Bone </a:t>
          </a:r>
        </a:p>
        <a:p>
          <a:pPr lvl="0" algn="l" defTabSz="1200150" rtl="0">
            <a:lnSpc>
              <a:spcPct val="90000"/>
            </a:lnSpc>
            <a:spcBef>
              <a:spcPct val="0"/>
            </a:spcBef>
            <a:spcAft>
              <a:spcPct val="35000"/>
            </a:spcAft>
          </a:pPr>
          <a:r>
            <a:rPr lang="en-US" altLang="he-IL" sz="2700" b="1" kern="1200" dirty="0"/>
            <a:t>+ Associated Mucosal Healing</a:t>
          </a:r>
        </a:p>
        <a:p>
          <a:pPr lvl="0" algn="l" defTabSz="1200150" rtl="0">
            <a:lnSpc>
              <a:spcPct val="90000"/>
            </a:lnSpc>
            <a:spcBef>
              <a:spcPct val="0"/>
            </a:spcBef>
            <a:spcAft>
              <a:spcPct val="35000"/>
            </a:spcAft>
          </a:pPr>
          <a:r>
            <a:rPr lang="en-US" altLang="he-IL" sz="2700" b="1" kern="1200" dirty="0"/>
            <a:t>+ No Side Effects</a:t>
          </a:r>
          <a:endParaRPr lang="he-IL" sz="2700" b="1" kern="1200" dirty="0"/>
        </a:p>
      </dsp:txBody>
      <dsp:txXfrm>
        <a:off x="378616" y="1440577"/>
        <a:ext cx="4179779" cy="3219506"/>
      </dsp:txXfrm>
    </dsp:sp>
    <dsp:sp modelId="{ECD21B8F-A1E0-4771-A630-D80B01E9D926}">
      <dsp:nvSpPr>
        <dsp:cNvPr id="0" name=""/>
        <dsp:cNvSpPr/>
      </dsp:nvSpPr>
      <dsp:spPr>
        <a:xfrm>
          <a:off x="4482093" y="1440577"/>
          <a:ext cx="3880426" cy="321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lvl="0" algn="l" defTabSz="1200150" rtl="0">
            <a:lnSpc>
              <a:spcPct val="90000"/>
            </a:lnSpc>
            <a:spcBef>
              <a:spcPct val="0"/>
            </a:spcBef>
            <a:spcAft>
              <a:spcPct val="35000"/>
            </a:spcAft>
          </a:pPr>
          <a:r>
            <a:rPr lang="en-US" altLang="he-IL" sz="2700" b="1" kern="1200" dirty="0"/>
            <a:t> - Difficult for patients</a:t>
          </a:r>
        </a:p>
        <a:p>
          <a:pPr lvl="0" algn="l" defTabSz="1200150" rtl="0">
            <a:lnSpc>
              <a:spcPct val="90000"/>
            </a:lnSpc>
            <a:spcBef>
              <a:spcPct val="0"/>
            </a:spcBef>
            <a:spcAft>
              <a:spcPct val="35000"/>
            </a:spcAft>
          </a:pPr>
          <a:r>
            <a:rPr lang="en-US" altLang="he-IL" sz="2700" b="1" kern="1200" dirty="0"/>
            <a:t> - Difficult for Parents</a:t>
          </a:r>
        </a:p>
        <a:p>
          <a:pPr lvl="0" algn="l" defTabSz="1200150" rtl="0">
            <a:lnSpc>
              <a:spcPct val="90000"/>
            </a:lnSpc>
            <a:spcBef>
              <a:spcPct val="0"/>
            </a:spcBef>
            <a:spcAft>
              <a:spcPct val="35000"/>
            </a:spcAft>
          </a:pPr>
          <a:r>
            <a:rPr lang="en-US" altLang="he-IL" sz="2700" b="1" kern="1200" dirty="0"/>
            <a:t> - Difficult for Physician</a:t>
          </a:r>
        </a:p>
        <a:p>
          <a:pPr lvl="0" algn="l" defTabSz="1200150" rtl="0">
            <a:lnSpc>
              <a:spcPct val="90000"/>
            </a:lnSpc>
            <a:spcBef>
              <a:spcPct val="0"/>
            </a:spcBef>
            <a:spcAft>
              <a:spcPct val="35000"/>
            </a:spcAft>
          </a:pPr>
          <a:r>
            <a:rPr lang="en-US" altLang="he-IL" sz="2700" b="1" kern="1200" dirty="0"/>
            <a:t> - Demands Resources</a:t>
          </a:r>
          <a:endParaRPr lang="he-IL" sz="2700" b="1" kern="1200" dirty="0"/>
        </a:p>
      </dsp:txBody>
      <dsp:txXfrm>
        <a:off x="4482093" y="1440577"/>
        <a:ext cx="3880426" cy="3219506"/>
      </dsp:txXfrm>
    </dsp:sp>
    <dsp:sp modelId="{E07AD604-194F-4653-8522-ACBCBACC72D2}">
      <dsp:nvSpPr>
        <dsp:cNvPr id="0" name=""/>
        <dsp:cNvSpPr/>
      </dsp:nvSpPr>
      <dsp:spPr>
        <a:xfrm>
          <a:off x="-210623" y="35998"/>
          <a:ext cx="1432239" cy="1432239"/>
        </a:xfrm>
        <a:prstGeom prst="plus">
          <a:avLst>
            <a:gd name="adj" fmla="val 328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2FE17DE-8FAB-4F05-B3D5-6F22BE7739AA}">
      <dsp:nvSpPr>
        <dsp:cNvPr id="0" name=""/>
        <dsp:cNvSpPr/>
      </dsp:nvSpPr>
      <dsp:spPr>
        <a:xfrm>
          <a:off x="6866322" y="744075"/>
          <a:ext cx="1347989" cy="461944"/>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573553A-F68C-42A9-B3CD-C42792FA570D}">
      <dsp:nvSpPr>
        <dsp:cNvPr id="0" name=""/>
        <dsp:cNvSpPr/>
      </dsp:nvSpPr>
      <dsp:spPr>
        <a:xfrm>
          <a:off x="4464496" y="1440148"/>
          <a:ext cx="842" cy="3095025"/>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C6238-AE95-4141-8BC6-0048BF190C97}">
      <dsp:nvSpPr>
        <dsp:cNvPr id="0" name=""/>
        <dsp:cNvSpPr/>
      </dsp:nvSpPr>
      <dsp:spPr>
        <a:xfrm>
          <a:off x="0" y="16883"/>
          <a:ext cx="4697730" cy="1034280"/>
        </a:xfrm>
        <a:prstGeom prst="roundRect">
          <a:avLst/>
        </a:prstGeom>
        <a:solidFill>
          <a:schemeClr val="accent5">
            <a:hueOff val="0"/>
            <a:satOff val="0"/>
            <a:lumOff val="0"/>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Therapy - Why/Who/When/What? </a:t>
          </a:r>
        </a:p>
      </dsp:txBody>
      <dsp:txXfrm>
        <a:off x="50489" y="67372"/>
        <a:ext cx="4596752" cy="933302"/>
      </dsp:txXfrm>
    </dsp:sp>
    <dsp:sp modelId="{89C48C63-A724-6648-B1F3-ED955E6B91DB}">
      <dsp:nvSpPr>
        <dsp:cNvPr id="0" name=""/>
        <dsp:cNvSpPr/>
      </dsp:nvSpPr>
      <dsp:spPr>
        <a:xfrm>
          <a:off x="0" y="1126043"/>
          <a:ext cx="4697730" cy="1034280"/>
        </a:xfrm>
        <a:prstGeom prst="roundRect">
          <a:avLst/>
        </a:prstGeom>
        <a:solidFill>
          <a:schemeClr val="accent5">
            <a:hueOff val="-1689636"/>
            <a:satOff val="-4355"/>
            <a:lumOff val="-294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Mechanism of action – Role of Microbiota</a:t>
          </a:r>
        </a:p>
      </dsp:txBody>
      <dsp:txXfrm>
        <a:off x="50489" y="1176532"/>
        <a:ext cx="4596752" cy="933302"/>
      </dsp:txXfrm>
    </dsp:sp>
    <dsp:sp modelId="{BCA21B29-8912-F142-8E2A-6232375102A3}">
      <dsp:nvSpPr>
        <dsp:cNvPr id="0" name=""/>
        <dsp:cNvSpPr/>
      </dsp:nvSpPr>
      <dsp:spPr>
        <a:xfrm>
          <a:off x="0" y="2235203"/>
          <a:ext cx="4697730" cy="1034280"/>
        </a:xfrm>
        <a:prstGeom prst="roundRect">
          <a:avLst/>
        </a:prstGeom>
        <a:solidFill>
          <a:schemeClr val="accent5">
            <a:hueOff val="-3379271"/>
            <a:satOff val="-8710"/>
            <a:lumOff val="-5883"/>
            <a:alpha val="2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patterns in Crohn’s Disease</a:t>
          </a:r>
        </a:p>
      </dsp:txBody>
      <dsp:txXfrm>
        <a:off x="50489" y="2285692"/>
        <a:ext cx="4596752" cy="933302"/>
      </dsp:txXfrm>
    </dsp:sp>
    <dsp:sp modelId="{F6880E6A-21A6-C841-ABAD-CCEFF3A7F0EC}">
      <dsp:nvSpPr>
        <dsp:cNvPr id="0" name=""/>
        <dsp:cNvSpPr/>
      </dsp:nvSpPr>
      <dsp:spPr>
        <a:xfrm>
          <a:off x="0" y="3344363"/>
          <a:ext cx="4697730" cy="1034280"/>
        </a:xfrm>
        <a:prstGeom prst="roundRect">
          <a:avLst/>
        </a:prstGeom>
        <a:solidFill>
          <a:schemeClr val="accent5">
            <a:hueOff val="-5068907"/>
            <a:satOff val="-13064"/>
            <a:lumOff val="-8824"/>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CDED- Crohn’s Disease Exclusion Diet </a:t>
          </a:r>
        </a:p>
      </dsp:txBody>
      <dsp:txXfrm>
        <a:off x="50489" y="3394852"/>
        <a:ext cx="4596752" cy="933302"/>
      </dsp:txXfrm>
    </dsp:sp>
    <dsp:sp modelId="{FB761598-F5D5-AD4E-85B5-3DA2A757CFE9}">
      <dsp:nvSpPr>
        <dsp:cNvPr id="0" name=""/>
        <dsp:cNvSpPr/>
      </dsp:nvSpPr>
      <dsp:spPr>
        <a:xfrm>
          <a:off x="0" y="4453523"/>
          <a:ext cx="4697730" cy="1034280"/>
        </a:xfrm>
        <a:prstGeom prst="roundRect">
          <a:avLst/>
        </a:prstGeom>
        <a:solidFill>
          <a:schemeClr val="accent5">
            <a:hueOff val="-6758543"/>
            <a:satOff val="-17419"/>
            <a:lumOff val="-11765"/>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recommendations in Ulcerative Colitis </a:t>
          </a:r>
        </a:p>
      </dsp:txBody>
      <dsp:txXfrm>
        <a:off x="50489" y="4504012"/>
        <a:ext cx="4596752" cy="933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C6238-AE95-4141-8BC6-0048BF190C97}">
      <dsp:nvSpPr>
        <dsp:cNvPr id="0" name=""/>
        <dsp:cNvSpPr/>
      </dsp:nvSpPr>
      <dsp:spPr>
        <a:xfrm>
          <a:off x="0" y="16883"/>
          <a:ext cx="4697730" cy="1034280"/>
        </a:xfrm>
        <a:prstGeom prst="roundRect">
          <a:avLst/>
        </a:prstGeom>
        <a:solidFill>
          <a:schemeClr val="accent5">
            <a:hueOff val="0"/>
            <a:satOff val="0"/>
            <a:lumOff val="0"/>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Therapy - Why/Who/When/What? </a:t>
          </a:r>
        </a:p>
      </dsp:txBody>
      <dsp:txXfrm>
        <a:off x="50489" y="67372"/>
        <a:ext cx="4596752" cy="933302"/>
      </dsp:txXfrm>
    </dsp:sp>
    <dsp:sp modelId="{89C48C63-A724-6648-B1F3-ED955E6B91DB}">
      <dsp:nvSpPr>
        <dsp:cNvPr id="0" name=""/>
        <dsp:cNvSpPr/>
      </dsp:nvSpPr>
      <dsp:spPr>
        <a:xfrm>
          <a:off x="0" y="1126043"/>
          <a:ext cx="4697730" cy="1034280"/>
        </a:xfrm>
        <a:prstGeom prst="roundRect">
          <a:avLst/>
        </a:prstGeom>
        <a:solidFill>
          <a:schemeClr val="accent5">
            <a:hueOff val="-1689636"/>
            <a:satOff val="-4355"/>
            <a:lumOff val="-2941"/>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Mechanism of action – Role of Microbiota</a:t>
          </a:r>
        </a:p>
      </dsp:txBody>
      <dsp:txXfrm>
        <a:off x="50489" y="1176532"/>
        <a:ext cx="4596752" cy="933302"/>
      </dsp:txXfrm>
    </dsp:sp>
    <dsp:sp modelId="{BCA21B29-8912-F142-8E2A-6232375102A3}">
      <dsp:nvSpPr>
        <dsp:cNvPr id="0" name=""/>
        <dsp:cNvSpPr/>
      </dsp:nvSpPr>
      <dsp:spPr>
        <a:xfrm>
          <a:off x="0" y="2235203"/>
          <a:ext cx="4697730" cy="1034280"/>
        </a:xfrm>
        <a:prstGeom prst="roundRect">
          <a:avLst/>
        </a:prstGeom>
        <a:solidFill>
          <a:schemeClr val="accent5">
            <a:hueOff val="-3379271"/>
            <a:satOff val="-8710"/>
            <a:lumOff val="-588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patterns in Crohn’s Disease</a:t>
          </a:r>
        </a:p>
      </dsp:txBody>
      <dsp:txXfrm>
        <a:off x="50489" y="2285692"/>
        <a:ext cx="4596752" cy="933302"/>
      </dsp:txXfrm>
    </dsp:sp>
    <dsp:sp modelId="{F6880E6A-21A6-C841-ABAD-CCEFF3A7F0EC}">
      <dsp:nvSpPr>
        <dsp:cNvPr id="0" name=""/>
        <dsp:cNvSpPr/>
      </dsp:nvSpPr>
      <dsp:spPr>
        <a:xfrm>
          <a:off x="0" y="3344363"/>
          <a:ext cx="4697730" cy="1034280"/>
        </a:xfrm>
        <a:prstGeom prst="roundRect">
          <a:avLst/>
        </a:prstGeom>
        <a:solidFill>
          <a:schemeClr val="accent5">
            <a:hueOff val="-5068907"/>
            <a:satOff val="-13064"/>
            <a:lumOff val="-8824"/>
            <a:alpha val="23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CDED- Crohn’s Disease Exclusion Diet </a:t>
          </a:r>
        </a:p>
      </dsp:txBody>
      <dsp:txXfrm>
        <a:off x="50489" y="3394852"/>
        <a:ext cx="4596752" cy="933302"/>
      </dsp:txXfrm>
    </dsp:sp>
    <dsp:sp modelId="{FB761598-F5D5-AD4E-85B5-3DA2A757CFE9}">
      <dsp:nvSpPr>
        <dsp:cNvPr id="0" name=""/>
        <dsp:cNvSpPr/>
      </dsp:nvSpPr>
      <dsp:spPr>
        <a:xfrm>
          <a:off x="0" y="4453523"/>
          <a:ext cx="4697730" cy="1034280"/>
        </a:xfrm>
        <a:prstGeom prst="roundRect">
          <a:avLst/>
        </a:prstGeom>
        <a:solidFill>
          <a:schemeClr val="accent5">
            <a:hueOff val="-6758543"/>
            <a:satOff val="-17419"/>
            <a:lumOff val="-11765"/>
            <a:alpha val="2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recommendations in Ulcerative Colitis </a:t>
          </a:r>
        </a:p>
      </dsp:txBody>
      <dsp:txXfrm>
        <a:off x="50489" y="4504012"/>
        <a:ext cx="4596752" cy="9333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C6238-AE95-4141-8BC6-0048BF190C97}">
      <dsp:nvSpPr>
        <dsp:cNvPr id="0" name=""/>
        <dsp:cNvSpPr/>
      </dsp:nvSpPr>
      <dsp:spPr>
        <a:xfrm>
          <a:off x="0" y="16883"/>
          <a:ext cx="4697730" cy="1034280"/>
        </a:xfrm>
        <a:prstGeom prst="roundRect">
          <a:avLst/>
        </a:prstGeom>
        <a:solidFill>
          <a:schemeClr val="accent5">
            <a:hueOff val="0"/>
            <a:satOff val="0"/>
            <a:lumOff val="0"/>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Therapy - Why/Who/When/What? </a:t>
          </a:r>
        </a:p>
      </dsp:txBody>
      <dsp:txXfrm>
        <a:off x="50489" y="67372"/>
        <a:ext cx="4596752" cy="933302"/>
      </dsp:txXfrm>
    </dsp:sp>
    <dsp:sp modelId="{89C48C63-A724-6648-B1F3-ED955E6B91DB}">
      <dsp:nvSpPr>
        <dsp:cNvPr id="0" name=""/>
        <dsp:cNvSpPr/>
      </dsp:nvSpPr>
      <dsp:spPr>
        <a:xfrm>
          <a:off x="0" y="1126043"/>
          <a:ext cx="4697730" cy="1034280"/>
        </a:xfrm>
        <a:prstGeom prst="roundRect">
          <a:avLst/>
        </a:prstGeom>
        <a:solidFill>
          <a:schemeClr val="accent5">
            <a:hueOff val="-1689636"/>
            <a:satOff val="-4355"/>
            <a:lumOff val="-2941"/>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Mechanism of action – Role of Microbiota</a:t>
          </a:r>
        </a:p>
      </dsp:txBody>
      <dsp:txXfrm>
        <a:off x="50489" y="1176532"/>
        <a:ext cx="4596752" cy="933302"/>
      </dsp:txXfrm>
    </dsp:sp>
    <dsp:sp modelId="{BCA21B29-8912-F142-8E2A-6232375102A3}">
      <dsp:nvSpPr>
        <dsp:cNvPr id="0" name=""/>
        <dsp:cNvSpPr/>
      </dsp:nvSpPr>
      <dsp:spPr>
        <a:xfrm>
          <a:off x="0" y="2235203"/>
          <a:ext cx="4697730" cy="1034280"/>
        </a:xfrm>
        <a:prstGeom prst="roundRect">
          <a:avLst/>
        </a:prstGeom>
        <a:solidFill>
          <a:schemeClr val="accent5">
            <a:hueOff val="-3379271"/>
            <a:satOff val="-8710"/>
            <a:lumOff val="-5883"/>
            <a:alpha val="2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patterns in Crohn’s Disease</a:t>
          </a:r>
        </a:p>
      </dsp:txBody>
      <dsp:txXfrm>
        <a:off x="50489" y="2285692"/>
        <a:ext cx="4596752" cy="933302"/>
      </dsp:txXfrm>
    </dsp:sp>
    <dsp:sp modelId="{F6880E6A-21A6-C841-ABAD-CCEFF3A7F0EC}">
      <dsp:nvSpPr>
        <dsp:cNvPr id="0" name=""/>
        <dsp:cNvSpPr/>
      </dsp:nvSpPr>
      <dsp:spPr>
        <a:xfrm>
          <a:off x="0" y="3344363"/>
          <a:ext cx="4697730" cy="1034280"/>
        </a:xfrm>
        <a:prstGeom prst="roundRect">
          <a:avLst/>
        </a:prstGeom>
        <a:solidFill>
          <a:schemeClr val="accent5">
            <a:hueOff val="-5068907"/>
            <a:satOff val="-13064"/>
            <a:lumOff val="-882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CDED- Crohn’s Disease Exclusion Diet </a:t>
          </a:r>
        </a:p>
      </dsp:txBody>
      <dsp:txXfrm>
        <a:off x="50489" y="3394852"/>
        <a:ext cx="4596752" cy="933302"/>
      </dsp:txXfrm>
    </dsp:sp>
    <dsp:sp modelId="{FB761598-F5D5-AD4E-85B5-3DA2A757CFE9}">
      <dsp:nvSpPr>
        <dsp:cNvPr id="0" name=""/>
        <dsp:cNvSpPr/>
      </dsp:nvSpPr>
      <dsp:spPr>
        <a:xfrm>
          <a:off x="0" y="4453523"/>
          <a:ext cx="4697730" cy="1034280"/>
        </a:xfrm>
        <a:prstGeom prst="roundRect">
          <a:avLst/>
        </a:prstGeom>
        <a:solidFill>
          <a:schemeClr val="accent5">
            <a:hueOff val="-6758543"/>
            <a:satOff val="-17419"/>
            <a:lumOff val="-11765"/>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recommendations in Ulcerative Colitis </a:t>
          </a:r>
        </a:p>
      </dsp:txBody>
      <dsp:txXfrm>
        <a:off x="50489" y="4504012"/>
        <a:ext cx="4596752" cy="9333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C6238-AE95-4141-8BC6-0048BF190C97}">
      <dsp:nvSpPr>
        <dsp:cNvPr id="0" name=""/>
        <dsp:cNvSpPr/>
      </dsp:nvSpPr>
      <dsp:spPr>
        <a:xfrm>
          <a:off x="0" y="16883"/>
          <a:ext cx="4697730" cy="1034280"/>
        </a:xfrm>
        <a:prstGeom prst="roundRect">
          <a:avLst/>
        </a:prstGeom>
        <a:solidFill>
          <a:schemeClr val="accent5">
            <a:hueOff val="0"/>
            <a:satOff val="0"/>
            <a:lumOff val="0"/>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Therapy - Why/Who/When/What? </a:t>
          </a:r>
        </a:p>
      </dsp:txBody>
      <dsp:txXfrm>
        <a:off x="50489" y="67372"/>
        <a:ext cx="4596752" cy="933302"/>
      </dsp:txXfrm>
    </dsp:sp>
    <dsp:sp modelId="{89C48C63-A724-6648-B1F3-ED955E6B91DB}">
      <dsp:nvSpPr>
        <dsp:cNvPr id="0" name=""/>
        <dsp:cNvSpPr/>
      </dsp:nvSpPr>
      <dsp:spPr>
        <a:xfrm>
          <a:off x="0" y="1126043"/>
          <a:ext cx="4697730" cy="1034280"/>
        </a:xfrm>
        <a:prstGeom prst="roundRect">
          <a:avLst/>
        </a:prstGeom>
        <a:solidFill>
          <a:schemeClr val="accent5">
            <a:hueOff val="-1689636"/>
            <a:satOff val="-4355"/>
            <a:lumOff val="-2941"/>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Mechanism of action – Role of Microbiota</a:t>
          </a:r>
        </a:p>
      </dsp:txBody>
      <dsp:txXfrm>
        <a:off x="50489" y="1176532"/>
        <a:ext cx="4596752" cy="933302"/>
      </dsp:txXfrm>
    </dsp:sp>
    <dsp:sp modelId="{BCA21B29-8912-F142-8E2A-6232375102A3}">
      <dsp:nvSpPr>
        <dsp:cNvPr id="0" name=""/>
        <dsp:cNvSpPr/>
      </dsp:nvSpPr>
      <dsp:spPr>
        <a:xfrm>
          <a:off x="0" y="2235203"/>
          <a:ext cx="4697730" cy="1034280"/>
        </a:xfrm>
        <a:prstGeom prst="roundRect">
          <a:avLst/>
        </a:prstGeom>
        <a:solidFill>
          <a:schemeClr val="accent5">
            <a:hueOff val="-3379271"/>
            <a:satOff val="-8710"/>
            <a:lumOff val="-5883"/>
            <a:alpha val="2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patterns in Crohn’s Disease</a:t>
          </a:r>
        </a:p>
      </dsp:txBody>
      <dsp:txXfrm>
        <a:off x="50489" y="2285692"/>
        <a:ext cx="4596752" cy="933302"/>
      </dsp:txXfrm>
    </dsp:sp>
    <dsp:sp modelId="{F6880E6A-21A6-C841-ABAD-CCEFF3A7F0EC}">
      <dsp:nvSpPr>
        <dsp:cNvPr id="0" name=""/>
        <dsp:cNvSpPr/>
      </dsp:nvSpPr>
      <dsp:spPr>
        <a:xfrm>
          <a:off x="0" y="3344363"/>
          <a:ext cx="4697730" cy="1034280"/>
        </a:xfrm>
        <a:prstGeom prst="roundRect">
          <a:avLst/>
        </a:prstGeom>
        <a:solidFill>
          <a:schemeClr val="accent5">
            <a:hueOff val="-5068907"/>
            <a:satOff val="-13064"/>
            <a:lumOff val="-8824"/>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CDED- Crohn’s Disease Exclusion Diet </a:t>
          </a:r>
        </a:p>
      </dsp:txBody>
      <dsp:txXfrm>
        <a:off x="50489" y="3394852"/>
        <a:ext cx="4596752" cy="933302"/>
      </dsp:txXfrm>
    </dsp:sp>
    <dsp:sp modelId="{FB761598-F5D5-AD4E-85B5-3DA2A757CFE9}">
      <dsp:nvSpPr>
        <dsp:cNvPr id="0" name=""/>
        <dsp:cNvSpPr/>
      </dsp:nvSpPr>
      <dsp:spPr>
        <a:xfrm>
          <a:off x="0" y="4453523"/>
          <a:ext cx="4697730" cy="1034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Dietary recommendations in Ulcerative Colitis </a:t>
          </a:r>
        </a:p>
      </dsp:txBody>
      <dsp:txXfrm>
        <a:off x="50489" y="4504012"/>
        <a:ext cx="459675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8D6F371-64CA-4CD9-8AEA-7801D7E47720}" type="datetimeFigureOut">
              <a:rPr lang="he-IL" smtClean="0"/>
              <a:t>ט"ו/סיון/תשפ"א</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8B9BCF7-7175-4713-93C5-B496110DEE77}" type="slidenum">
              <a:rPr lang="he-IL" smtClean="0"/>
              <a:t>‹#›</a:t>
            </a:fld>
            <a:endParaRPr lang="he-IL"/>
          </a:p>
        </p:txBody>
      </p:sp>
    </p:spTree>
    <p:extLst>
      <p:ext uri="{BB962C8B-B14F-4D97-AF65-F5344CB8AC3E}">
        <p14:creationId xmlns:p14="http://schemas.microsoft.com/office/powerpoint/2010/main" val="18835929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ovidsp.tx.ovid.com.wolfson-ez.medlcp.tau.ac.il/sp-3.15.1b/ovidweb.cgi?&amp;S=AOOJFPEHNCDDDPCNNCKKAFLBOCMHAA00&amp;Link+Set=jb.search.31|1|sl_10#2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ovidsp.tx.ovid.com.wolfson-ez.medlcp.tau.ac.il/sp-3.15.1b/ovidweb.cgi?&amp;S=AOOJFPEHNCDDDPCNNCKKAFLBOCMHAA00&amp;Link+Set=jb.search.31|1|sl_10#3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en-US" sz="1200" b="0" i="0" kern="1200" dirty="0">
                <a:solidFill>
                  <a:schemeClr val="tx1"/>
                </a:solidFill>
                <a:effectLst/>
                <a:latin typeface="+mn-lt"/>
                <a:ea typeface="+mn-ea"/>
                <a:cs typeface="+mn-cs"/>
              </a:rPr>
              <a:t>Enteral Nutrition and Corticosteroids in the Treatment of Acute Crohn's Disease in Children</a:t>
            </a:r>
          </a:p>
          <a:p>
            <a:pPr algn="l" rtl="0"/>
            <a:r>
              <a:rPr lang="en-US" sz="1200" b="0" i="0" kern="1200" dirty="0" err="1">
                <a:solidFill>
                  <a:schemeClr val="tx1"/>
                </a:solidFill>
                <a:effectLst/>
                <a:latin typeface="+mn-lt"/>
                <a:ea typeface="+mn-ea"/>
                <a:cs typeface="+mn-cs"/>
              </a:rPr>
              <a:t>Heuschkel</a:t>
            </a:r>
            <a:r>
              <a:rPr lang="en-US" sz="1200" b="0" i="0" kern="1200" dirty="0">
                <a:solidFill>
                  <a:schemeClr val="tx1"/>
                </a:solidFill>
                <a:effectLst/>
                <a:latin typeface="+mn-lt"/>
                <a:ea typeface="+mn-ea"/>
                <a:cs typeface="+mn-cs"/>
              </a:rPr>
              <a:t>, Robert B; </a:t>
            </a:r>
            <a:r>
              <a:rPr lang="en-US" sz="1200" b="0" i="0" kern="1200" dirty="0" err="1">
                <a:solidFill>
                  <a:schemeClr val="tx1"/>
                </a:solidFill>
                <a:effectLst/>
                <a:latin typeface="+mn-lt"/>
                <a:ea typeface="+mn-ea"/>
                <a:cs typeface="+mn-cs"/>
              </a:rPr>
              <a:t>Menache</a:t>
            </a:r>
            <a:r>
              <a:rPr lang="en-US" sz="1200" b="0" i="0" kern="1200" dirty="0">
                <a:solidFill>
                  <a:schemeClr val="tx1"/>
                </a:solidFill>
                <a:effectLst/>
                <a:latin typeface="+mn-lt"/>
                <a:ea typeface="+mn-ea"/>
                <a:cs typeface="+mn-cs"/>
              </a:rPr>
              <a:t>, Caroline C*; </a:t>
            </a:r>
            <a:r>
              <a:rPr lang="en-US" sz="1200" b="0" i="0" kern="1200" dirty="0" err="1">
                <a:solidFill>
                  <a:schemeClr val="tx1"/>
                </a:solidFill>
                <a:effectLst/>
                <a:latin typeface="+mn-lt"/>
                <a:ea typeface="+mn-ea"/>
                <a:cs typeface="+mn-cs"/>
              </a:rPr>
              <a:t>Megerian</a:t>
            </a:r>
            <a:r>
              <a:rPr lang="en-US" sz="1200" b="0" i="0" kern="1200" dirty="0">
                <a:solidFill>
                  <a:schemeClr val="tx1"/>
                </a:solidFill>
                <a:effectLst/>
                <a:latin typeface="+mn-lt"/>
                <a:ea typeface="+mn-ea"/>
                <a:cs typeface="+mn-cs"/>
              </a:rPr>
              <a:t>, J. Thomas*; Baird, Alison E*</a:t>
            </a:r>
          </a:p>
          <a:p>
            <a:pPr algn="l" rtl="0" fontAlgn="t"/>
            <a:r>
              <a:rPr lang="en-US" sz="1200" kern="1200" dirty="0">
                <a:solidFill>
                  <a:schemeClr val="tx1"/>
                </a:solidFill>
                <a:effectLst/>
                <a:latin typeface="+mn-lt"/>
                <a:ea typeface="+mn-ea"/>
                <a:cs typeface="+mn-cs"/>
              </a:rPr>
              <a:t>Background: The optimal treatment of acute Crohn's disease in children remains controversial. In adults, steroid therapy has been shown to be superior to exclusive enteral nutrition. However, enteral nutrition is effective at inducing a remission in many children with acute Crohn's disease. Steroid usage in children has been associated with adverse side effects, particularly with delayed growth and pubertal development.</a:t>
            </a:r>
          </a:p>
          <a:p>
            <a:pPr algn="l" rtl="0" fontAlgn="t"/>
            <a:r>
              <a:rPr lang="en-US" sz="1200"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3"/>
              </a:rPr>
              <a:t>Methods</a:t>
            </a:r>
            <a:r>
              <a:rPr lang="en-US" sz="1200" kern="1200" dirty="0">
                <a:solidFill>
                  <a:schemeClr val="tx1"/>
                </a:solidFill>
                <a:effectLst/>
                <a:latin typeface="+mn-lt"/>
                <a:ea typeface="+mn-ea"/>
                <a:cs typeface="+mn-cs"/>
              </a:rPr>
              <a:t>: Randomized clinical trials comparing exclusive enteral nutrition with corticosteroids were identified. Two independent reviewers extracted data from selected studies. Studies were assessed for heterogeneity and relative risks for remission induction with enteral nutrition were obtained. Sensitivity analyses were performed in partially randomized studies. Estimates were made of the number of studies needed to overturn the current result. Other outcome measures were qualitatively assessed.</a:t>
            </a:r>
          </a:p>
          <a:p>
            <a:pPr algn="l" rtl="0" fontAlgn="t"/>
            <a:r>
              <a:rPr lang="en-US" sz="1200"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4"/>
              </a:rPr>
              <a:t>Results</a:t>
            </a:r>
            <a:r>
              <a:rPr lang="en-US" sz="1200" kern="1200" dirty="0">
                <a:solidFill>
                  <a:schemeClr val="tx1"/>
                </a:solidFill>
                <a:effectLst/>
                <a:latin typeface="+mn-lt"/>
                <a:ea typeface="+mn-ea"/>
                <a:cs typeface="+mn-cs"/>
              </a:rPr>
              <a:t>: In five randomized clinical trials comprising 147 patients, enteral nutrition was as effective as corticosteroids at inducing a remission (RR = 0.95 [95% confidence interval 0.67, 1.34]). Addition of two further nonrandomized trials did not significantly alter the result. A minimum of 10 further studies, equal in size and outcome to the largest reported pediatric trial to date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 68, RR = 0.84), would be required to demonstrate a significant benefit of steroid therapy over enteral nutrition.</a:t>
            </a:r>
          </a:p>
          <a:p>
            <a:pPr algn="l" rtl="0" fontAlgn="t"/>
            <a:r>
              <a:rPr lang="en-US" sz="1200" kern="1200" dirty="0">
                <a:solidFill>
                  <a:schemeClr val="tx1"/>
                </a:solidFill>
                <a:effectLst/>
                <a:latin typeface="+mn-lt"/>
                <a:ea typeface="+mn-ea"/>
                <a:cs typeface="+mn-cs"/>
              </a:rPr>
              <a:t> Conclusions: There is no difference in efficacy between enteral nutrition and corticosteroid therapy in the treatment of acute Crohn's disease in children. Improved growth and development, without the side effects of steroid therapy, make enteral nutrition a better choice for first-line therapy in children with active Crohn's disease.</a:t>
            </a:r>
          </a:p>
          <a:p>
            <a:pPr algn="l" rtl="0"/>
            <a:endParaRPr lang="he-IL" dirty="0"/>
          </a:p>
        </p:txBody>
      </p:sp>
      <p:sp>
        <p:nvSpPr>
          <p:cNvPr id="4" name="מציין מיקום של מספר שקופית 3"/>
          <p:cNvSpPr>
            <a:spLocks noGrp="1"/>
          </p:cNvSpPr>
          <p:nvPr>
            <p:ph type="sldNum" sz="quarter" idx="10"/>
          </p:nvPr>
        </p:nvSpPr>
        <p:spPr/>
        <p:txBody>
          <a:bodyPr/>
          <a:lstStyle/>
          <a:p>
            <a:fld id="{88B9BCF7-7175-4713-93C5-B496110DEE77}" type="slidenum">
              <a:rPr lang="he-IL" smtClean="0"/>
              <a:t>7</a:t>
            </a:fld>
            <a:endParaRPr lang="he-IL"/>
          </a:p>
        </p:txBody>
      </p:sp>
    </p:spTree>
    <p:extLst>
      <p:ext uri="{BB962C8B-B14F-4D97-AF65-F5344CB8AC3E}">
        <p14:creationId xmlns:p14="http://schemas.microsoft.com/office/powerpoint/2010/main" val="3342096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5"/>
          </p:nvPr>
        </p:nvSpPr>
        <p:spPr/>
        <p:txBody>
          <a:bodyPr/>
          <a:lstStyle/>
          <a:p>
            <a:fld id="{88B9BCF7-7175-4713-93C5-B496110DEE77}" type="slidenum">
              <a:rPr lang="he-IL" smtClean="0"/>
              <a:t>25</a:t>
            </a:fld>
            <a:endParaRPr lang="he-IL"/>
          </a:p>
        </p:txBody>
      </p:sp>
    </p:spTree>
    <p:extLst>
      <p:ext uri="{BB962C8B-B14F-4D97-AF65-F5344CB8AC3E}">
        <p14:creationId xmlns:p14="http://schemas.microsoft.com/office/powerpoint/2010/main" val="864851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5"/>
          </p:nvPr>
        </p:nvSpPr>
        <p:spPr/>
        <p:txBody>
          <a:bodyPr/>
          <a:lstStyle/>
          <a:p>
            <a:fld id="{88B9BCF7-7175-4713-93C5-B496110DEE77}" type="slidenum">
              <a:rPr lang="he-IL" smtClean="0"/>
              <a:t>26</a:t>
            </a:fld>
            <a:endParaRPr lang="he-IL"/>
          </a:p>
        </p:txBody>
      </p:sp>
    </p:spTree>
    <p:extLst>
      <p:ext uri="{BB962C8B-B14F-4D97-AF65-F5344CB8AC3E}">
        <p14:creationId xmlns:p14="http://schemas.microsoft.com/office/powerpoint/2010/main" val="1994316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5"/>
          </p:nvPr>
        </p:nvSpPr>
        <p:spPr/>
        <p:txBody>
          <a:bodyPr/>
          <a:lstStyle/>
          <a:p>
            <a:fld id="{88B9BCF7-7175-4713-93C5-B496110DEE77}" type="slidenum">
              <a:rPr lang="he-IL" smtClean="0"/>
              <a:t>27</a:t>
            </a:fld>
            <a:endParaRPr lang="he-IL"/>
          </a:p>
        </p:txBody>
      </p:sp>
    </p:spTree>
    <p:extLst>
      <p:ext uri="{BB962C8B-B14F-4D97-AF65-F5344CB8AC3E}">
        <p14:creationId xmlns:p14="http://schemas.microsoft.com/office/powerpoint/2010/main" val="1458699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5"/>
          </p:nvPr>
        </p:nvSpPr>
        <p:spPr/>
        <p:txBody>
          <a:bodyPr/>
          <a:lstStyle/>
          <a:p>
            <a:fld id="{88B9BCF7-7175-4713-93C5-B496110DEE77}" type="slidenum">
              <a:rPr lang="he-IL" smtClean="0"/>
              <a:t>28</a:t>
            </a:fld>
            <a:endParaRPr lang="he-IL"/>
          </a:p>
        </p:txBody>
      </p:sp>
    </p:spTree>
    <p:extLst>
      <p:ext uri="{BB962C8B-B14F-4D97-AF65-F5344CB8AC3E}">
        <p14:creationId xmlns:p14="http://schemas.microsoft.com/office/powerpoint/2010/main" val="193043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en-US" dirty="0"/>
          </a:p>
          <a:p>
            <a:pPr algn="l" rtl="0"/>
            <a:endParaRPr lang="en-US" dirty="0"/>
          </a:p>
          <a:p>
            <a:pPr algn="l" rtl="0"/>
            <a:r>
              <a:rPr lang="en-US" dirty="0"/>
              <a:t>And… This is a structured 12 weeks diet and it has 2 phases</a:t>
            </a:r>
            <a:r>
              <a:rPr lang="en-US" baseline="0" dirty="0"/>
              <a:t>; the first 6 weeks are </a:t>
            </a:r>
            <a:r>
              <a:rPr lang="en-US" sz="1200" b="0" i="0" kern="1200" dirty="0">
                <a:solidFill>
                  <a:schemeClr val="tx1"/>
                </a:solidFill>
                <a:effectLst/>
                <a:latin typeface="+mn-lt"/>
                <a:ea typeface="+mn-ea"/>
                <a:cs typeface="+mn-cs"/>
              </a:rPr>
              <a:t>strict</a:t>
            </a:r>
            <a:r>
              <a:rPr lang="he-IL" sz="1200" b="0" i="0" kern="120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diet and the second 6 weeks are step down diet.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There are a</a:t>
            </a:r>
            <a:r>
              <a:rPr lang="en-US" dirty="0"/>
              <a:t>llowed and disallowed foods and products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a:t>
            </a:r>
            <a:r>
              <a:rPr lang="en-US" baseline="0" dirty="0"/>
              <a:t> the diet excludes many of the components that Prof. Levine mentioned in his talk; these include:</a:t>
            </a:r>
          </a:p>
          <a:p>
            <a:pPr lvl="1" algn="l" rtl="0">
              <a:buFont typeface="Wingdings" pitchFamily="2" charset="2"/>
              <a:buChar char="x"/>
            </a:pPr>
            <a:r>
              <a:rPr lang="en-US" b="1" dirty="0">
                <a:solidFill>
                  <a:schemeClr val="tx2">
                    <a:lumMod val="75000"/>
                  </a:schemeClr>
                </a:solidFill>
              </a:rPr>
              <a:t>Gluten</a:t>
            </a:r>
          </a:p>
          <a:p>
            <a:pPr lvl="1" algn="l" rtl="0">
              <a:buFont typeface="Wingdings" pitchFamily="2" charset="2"/>
              <a:buChar char="x"/>
            </a:pPr>
            <a:r>
              <a:rPr lang="en-US" b="1" dirty="0">
                <a:solidFill>
                  <a:schemeClr val="tx2">
                    <a:lumMod val="75000"/>
                  </a:schemeClr>
                </a:solidFill>
              </a:rPr>
              <a:t>Gluten free baked goods ,breads , Yeast </a:t>
            </a:r>
          </a:p>
          <a:p>
            <a:pPr lvl="1" algn="l" rtl="0">
              <a:buFont typeface="Wingdings" pitchFamily="2" charset="2"/>
              <a:buChar char="x"/>
            </a:pPr>
            <a:r>
              <a:rPr lang="en-US" b="1" dirty="0">
                <a:solidFill>
                  <a:schemeClr val="tx2">
                    <a:lumMod val="75000"/>
                  </a:schemeClr>
                </a:solidFill>
              </a:rPr>
              <a:t>Dairy products</a:t>
            </a:r>
          </a:p>
          <a:p>
            <a:pPr lvl="1" algn="l" rtl="0">
              <a:buFont typeface="Wingdings" pitchFamily="2" charset="2"/>
              <a:buChar char="x"/>
            </a:pPr>
            <a:r>
              <a:rPr lang="en-US" b="1" dirty="0">
                <a:solidFill>
                  <a:schemeClr val="tx2">
                    <a:lumMod val="75000"/>
                  </a:schemeClr>
                </a:solidFill>
              </a:rPr>
              <a:t>Animal fat</a:t>
            </a:r>
          </a:p>
          <a:p>
            <a:pPr lvl="1" algn="l" rtl="0">
              <a:buFont typeface="Wingdings" pitchFamily="2" charset="2"/>
              <a:buChar char="x"/>
            </a:pPr>
            <a:r>
              <a:rPr lang="en-US" b="1" dirty="0">
                <a:solidFill>
                  <a:schemeClr val="tx2">
                    <a:lumMod val="75000"/>
                  </a:schemeClr>
                </a:solidFill>
              </a:rPr>
              <a:t>Processed meats</a:t>
            </a:r>
          </a:p>
          <a:p>
            <a:pPr lvl="1" algn="l" rtl="0">
              <a:buFont typeface="Wingdings" pitchFamily="2" charset="2"/>
              <a:buChar char="x"/>
            </a:pPr>
            <a:r>
              <a:rPr lang="en-US" b="1" dirty="0">
                <a:solidFill>
                  <a:schemeClr val="tx2">
                    <a:lumMod val="75000"/>
                  </a:schemeClr>
                </a:solidFill>
              </a:rPr>
              <a:t>Products containing emulsifiers</a:t>
            </a:r>
          </a:p>
          <a:p>
            <a:pPr lvl="1" algn="l" rtl="0">
              <a:buFont typeface="Wingdings" pitchFamily="2" charset="2"/>
              <a:buChar char="x"/>
            </a:pPr>
            <a:r>
              <a:rPr lang="en-US" b="1" dirty="0">
                <a:solidFill>
                  <a:schemeClr val="tx2">
                    <a:lumMod val="75000"/>
                  </a:schemeClr>
                </a:solidFill>
              </a:rPr>
              <a:t>Low Sugar but this is not a low carbohydrate diet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pPr algn="l" rtl="0"/>
            <a:r>
              <a:rPr lang="en-US" dirty="0"/>
              <a:t>Specifically,</a:t>
            </a:r>
            <a:r>
              <a:rPr lang="en-US" baseline="0" dirty="0"/>
              <a:t> the diet does contain a good amount of fiber 18-20 grams per day and this is very different from what many people recommend early.  </a:t>
            </a:r>
            <a:endParaRPr lang="he-IL" dirty="0"/>
          </a:p>
        </p:txBody>
      </p:sp>
      <p:sp>
        <p:nvSpPr>
          <p:cNvPr id="4" name="מציין מיקום של מספר שקופית 3"/>
          <p:cNvSpPr>
            <a:spLocks noGrp="1"/>
          </p:cNvSpPr>
          <p:nvPr>
            <p:ph type="sldNum" sz="quarter" idx="10"/>
          </p:nvPr>
        </p:nvSpPr>
        <p:spPr/>
        <p:txBody>
          <a:bodyPr/>
          <a:lstStyle/>
          <a:p>
            <a:fld id="{A9ECA281-911E-4918-82B3-F3497490EB54}" type="slidenum">
              <a:rPr lang="en-US" smtClean="0"/>
              <a:pPr/>
              <a:t>31</a:t>
            </a:fld>
            <a:endParaRPr lang="en-US"/>
          </a:p>
        </p:txBody>
      </p:sp>
    </p:spTree>
    <p:extLst>
      <p:ext uri="{BB962C8B-B14F-4D97-AF65-F5344CB8AC3E}">
        <p14:creationId xmlns:p14="http://schemas.microsoft.com/office/powerpoint/2010/main" val="150915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88B9BCF7-7175-4713-93C5-B496110DEE77}" type="slidenum">
              <a:rPr lang="he-IL" smtClean="0"/>
              <a:t>8</a:t>
            </a:fld>
            <a:endParaRPr lang="he-IL"/>
          </a:p>
        </p:txBody>
      </p:sp>
    </p:spTree>
    <p:extLst>
      <p:ext uri="{BB962C8B-B14F-4D97-AF65-F5344CB8AC3E}">
        <p14:creationId xmlns:p14="http://schemas.microsoft.com/office/powerpoint/2010/main" val="163382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88B9BCF7-7175-4713-93C5-B496110DEE77}" type="slidenum">
              <a:rPr lang="he-IL" smtClean="0"/>
              <a:t>9</a:t>
            </a:fld>
            <a:endParaRPr lang="he-IL"/>
          </a:p>
        </p:txBody>
      </p:sp>
    </p:spTree>
    <p:extLst>
      <p:ext uri="{BB962C8B-B14F-4D97-AF65-F5344CB8AC3E}">
        <p14:creationId xmlns:p14="http://schemas.microsoft.com/office/powerpoint/2010/main" val="317980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88B9BCF7-7175-4713-93C5-B496110DEE77}" type="slidenum">
              <a:rPr lang="he-IL" smtClean="0"/>
              <a:t>10</a:t>
            </a:fld>
            <a:endParaRPr lang="he-IL"/>
          </a:p>
        </p:txBody>
      </p:sp>
    </p:spTree>
    <p:extLst>
      <p:ext uri="{BB962C8B-B14F-4D97-AF65-F5344CB8AC3E}">
        <p14:creationId xmlns:p14="http://schemas.microsoft.com/office/powerpoint/2010/main" val="378539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88B9BCF7-7175-4713-93C5-B496110DEE77}" type="slidenum">
              <a:rPr lang="he-IL" smtClean="0"/>
              <a:t>13</a:t>
            </a:fld>
            <a:endParaRPr lang="he-IL"/>
          </a:p>
        </p:txBody>
      </p:sp>
    </p:spTree>
    <p:extLst>
      <p:ext uri="{BB962C8B-B14F-4D97-AF65-F5344CB8AC3E}">
        <p14:creationId xmlns:p14="http://schemas.microsoft.com/office/powerpoint/2010/main" val="416986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88B9BCF7-7175-4713-93C5-B496110DEE77}" type="slidenum">
              <a:rPr lang="he-IL" smtClean="0"/>
              <a:t>14</a:t>
            </a:fld>
            <a:endParaRPr lang="he-IL"/>
          </a:p>
        </p:txBody>
      </p:sp>
    </p:spTree>
    <p:extLst>
      <p:ext uri="{BB962C8B-B14F-4D97-AF65-F5344CB8AC3E}">
        <p14:creationId xmlns:p14="http://schemas.microsoft.com/office/powerpoint/2010/main" val="21360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0" i="0" u="none" strike="noStrike" kern="1200" baseline="0" dirty="0">
                <a:solidFill>
                  <a:schemeClr val="tx1"/>
                </a:solidFill>
                <a:latin typeface="+mn-lt"/>
                <a:ea typeface="+mn-ea"/>
                <a:cs typeface="+mn-cs"/>
              </a:rPr>
              <a:t>.</a:t>
            </a:r>
          </a:p>
          <a:p>
            <a:pPr algn="l" rtl="0"/>
            <a:r>
              <a:rPr lang="en-US" sz="1200" b="0" i="0" u="none" strike="noStrike" kern="1200" baseline="0" dirty="0">
                <a:solidFill>
                  <a:schemeClr val="tx1"/>
                </a:solidFill>
                <a:latin typeface="+mn-lt"/>
                <a:ea typeface="+mn-ea"/>
                <a:cs typeface="+mn-cs"/>
              </a:rPr>
              <a:t>Background: The gut microbiota is implicated in the pathogenesis of Crohn’s disease (CD). Exclusive enteral nutrition (EEN) is a successful</a:t>
            </a:r>
          </a:p>
          <a:p>
            <a:pPr algn="l" rtl="0"/>
            <a:r>
              <a:rPr lang="en-US" sz="1200" b="0" i="0" u="none" strike="noStrike" kern="1200" baseline="0" dirty="0">
                <a:solidFill>
                  <a:schemeClr val="tx1"/>
                </a:solidFill>
                <a:latin typeface="+mn-lt"/>
                <a:ea typeface="+mn-ea"/>
                <a:cs typeface="+mn-cs"/>
              </a:rPr>
              <a:t>treatment, but its mode of action remains unknown. This study assessed serial changes in the fecal microbiota milieu during EEN.</a:t>
            </a:r>
          </a:p>
          <a:p>
            <a:pPr algn="l" rtl="0"/>
            <a:r>
              <a:rPr lang="en-US" sz="1200" b="0" i="0" u="none" strike="noStrike" kern="1200" baseline="0" dirty="0">
                <a:solidFill>
                  <a:schemeClr val="tx1"/>
                </a:solidFill>
                <a:latin typeface="+mn-lt"/>
                <a:ea typeface="+mn-ea"/>
                <a:cs typeface="+mn-cs"/>
              </a:rPr>
              <a:t>Methods: Five fecal samples were collected from CD children: 4 during EEN (start, 15, 30, end EEN approximately 60 days) and the fifth on habitual</a:t>
            </a:r>
          </a:p>
          <a:p>
            <a:pPr algn="l" rtl="0"/>
            <a:r>
              <a:rPr lang="en-US" sz="1200" b="0" i="0" u="none" strike="noStrike" kern="1200" baseline="0" dirty="0">
                <a:solidFill>
                  <a:schemeClr val="tx1"/>
                </a:solidFill>
                <a:latin typeface="+mn-lt"/>
                <a:ea typeface="+mn-ea"/>
                <a:cs typeface="+mn-cs"/>
              </a:rPr>
              <a:t>diet. Two samples were collected from healthy control subjects. Fecal pH, bacterial metabolites, global microbial diversity abundance, composition</a:t>
            </a:r>
          </a:p>
          <a:p>
            <a:pPr algn="l" rtl="0"/>
            <a:r>
              <a:rPr lang="en-US" sz="1200" b="0" i="0" u="none" strike="noStrike" kern="1200" baseline="0" dirty="0">
                <a:solidFill>
                  <a:schemeClr val="tx1"/>
                </a:solidFill>
                <a:latin typeface="+mn-lt"/>
                <a:ea typeface="+mn-ea"/>
                <a:cs typeface="+mn-cs"/>
              </a:rPr>
              <a:t>stability, and quantitative changes of total and 7 major bacterial groups previously implicated in CD were measured.</a:t>
            </a:r>
          </a:p>
          <a:p>
            <a:pPr algn="l" rtl="0"/>
            <a:r>
              <a:rPr lang="en-US" sz="1200" b="0" i="0" u="none" strike="noStrike" kern="1200" baseline="0" dirty="0">
                <a:solidFill>
                  <a:schemeClr val="tx1"/>
                </a:solidFill>
                <a:latin typeface="+mn-lt"/>
                <a:ea typeface="+mn-ea"/>
                <a:cs typeface="+mn-cs"/>
              </a:rPr>
              <a:t>Results: Overall, 68 samples were from 15 CD children and 40 from 21 control subjects. Fecal pH and total sulfide increased and butyric acid decreased</a:t>
            </a:r>
          </a:p>
          <a:p>
            <a:pPr algn="l" rtl="0"/>
            <a:r>
              <a:rPr lang="en-US" sz="1200" b="0" i="0" u="none" strike="noStrike" kern="1200" baseline="0" dirty="0">
                <a:solidFill>
                  <a:schemeClr val="tx1"/>
                </a:solidFill>
                <a:latin typeface="+mn-lt"/>
                <a:ea typeface="+mn-ea"/>
                <a:cs typeface="+mn-cs"/>
              </a:rPr>
              <a:t>during EEN (all P , 0.05). Global bacterial diversity abundance decreased (P , 0.05); a higher degree of microbiota composition stability was seen in</a:t>
            </a:r>
          </a:p>
          <a:p>
            <a:pPr algn="l" rtl="0"/>
            <a:r>
              <a:rPr lang="en-US" sz="1200" b="0" i="0" u="none" strike="noStrike" kern="1200" baseline="0" dirty="0">
                <a:solidFill>
                  <a:schemeClr val="tx1"/>
                </a:solidFill>
                <a:latin typeface="+mn-lt"/>
                <a:ea typeface="+mn-ea"/>
                <a:cs typeface="+mn-cs"/>
              </a:rPr>
              <a:t>control subjects than in CD children during EEN (at P # 0.008). </a:t>
            </a:r>
            <a:r>
              <a:rPr lang="en-US" sz="1200" b="0" i="0" u="none" strike="noStrike" kern="1200" baseline="0" dirty="0" err="1">
                <a:solidFill>
                  <a:schemeClr val="tx1"/>
                </a:solidFill>
                <a:latin typeface="+mn-lt"/>
                <a:ea typeface="+mn-ea"/>
                <a:cs typeface="+mn-cs"/>
              </a:rPr>
              <a:t>Faecalibacterium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prausnitzii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spp</a:t>
            </a:r>
            <a:r>
              <a:rPr lang="en-US" sz="1200" b="0" i="0" u="none" strike="noStrike" kern="1200" baseline="0" dirty="0">
                <a:solidFill>
                  <a:schemeClr val="tx1"/>
                </a:solidFill>
                <a:latin typeface="+mn-lt"/>
                <a:ea typeface="+mn-ea"/>
                <a:cs typeface="+mn-cs"/>
              </a:rPr>
              <a:t> concentration significantly decreased after 30 days on</a:t>
            </a:r>
          </a:p>
          <a:p>
            <a:pPr algn="l" rtl="0"/>
            <a:r>
              <a:rPr lang="en-US" sz="1200" b="0" i="0" u="none" strike="noStrike" kern="1200" baseline="0" dirty="0">
                <a:solidFill>
                  <a:schemeClr val="tx1"/>
                </a:solidFill>
                <a:latin typeface="+mn-lt"/>
                <a:ea typeface="+mn-ea"/>
                <a:cs typeface="+mn-cs"/>
              </a:rPr>
              <a:t>EEN (P , 0.05). In patients who responded to EEN, the magnitude of the observed changes was greater and the concentration of </a:t>
            </a:r>
            <a:r>
              <a:rPr lang="en-US" sz="1200" b="0" i="0" u="none" strike="noStrike" kern="1200" baseline="0" dirty="0" err="1">
                <a:solidFill>
                  <a:schemeClr val="tx1"/>
                </a:solidFill>
                <a:latin typeface="+mn-lt"/>
                <a:ea typeface="+mn-ea"/>
                <a:cs typeface="+mn-cs"/>
              </a:rPr>
              <a:t>Bacteroides</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Prevotella</a:t>
            </a:r>
            <a:endParaRPr lang="en-US" sz="1200" b="0" i="0" u="none" strike="noStrike" kern="1200" baseline="0" dirty="0">
              <a:solidFill>
                <a:schemeClr val="tx1"/>
              </a:solidFill>
              <a:latin typeface="+mn-lt"/>
              <a:ea typeface="+mn-ea"/>
              <a:cs typeface="+mn-cs"/>
            </a:endParaRPr>
          </a:p>
          <a:p>
            <a:pPr algn="l" rtl="0"/>
            <a:r>
              <a:rPr lang="en-US" sz="1200" b="0" i="0" u="none" strike="noStrike" kern="1200" baseline="0" dirty="0">
                <a:solidFill>
                  <a:schemeClr val="tx1"/>
                </a:solidFill>
                <a:latin typeface="+mn-lt"/>
                <a:ea typeface="+mn-ea"/>
                <a:cs typeface="+mn-cs"/>
              </a:rPr>
              <a:t>group decreased (P , 0.05). All these changes reverted to pretreatment levels on free diet, and EEN microbiota diversity increased when the children</a:t>
            </a:r>
          </a:p>
          <a:p>
            <a:pPr algn="l" rtl="0"/>
            <a:r>
              <a:rPr lang="en-US" sz="1200" b="0" i="0" u="none" strike="noStrike" kern="1200" baseline="0" dirty="0">
                <a:solidFill>
                  <a:schemeClr val="tx1"/>
                </a:solidFill>
                <a:latin typeface="+mn-lt"/>
                <a:ea typeface="+mn-ea"/>
                <a:cs typeface="+mn-cs"/>
              </a:rPr>
              <a:t>returned to their free diet.</a:t>
            </a:r>
          </a:p>
          <a:p>
            <a:pPr algn="l" rtl="0"/>
            <a:r>
              <a:rPr lang="en-US" sz="1200" b="0" i="0" u="none" strike="noStrike" kern="1200" baseline="0" dirty="0">
                <a:solidFill>
                  <a:schemeClr val="tx1"/>
                </a:solidFill>
                <a:latin typeface="+mn-lt"/>
                <a:ea typeface="+mn-ea"/>
                <a:cs typeface="+mn-cs"/>
              </a:rPr>
              <a:t>Conclusions: EEN impacts on gut microbiota composition and changes fecal metabolic activity. It is difficult to infer a causative</a:t>
            </a:r>
          </a:p>
          <a:p>
            <a:pPr algn="l" rtl="0"/>
            <a:r>
              <a:rPr lang="en-US" sz="1200" b="0" i="0" u="none" strike="noStrike" kern="1200" baseline="0" dirty="0">
                <a:solidFill>
                  <a:schemeClr val="tx1"/>
                </a:solidFill>
                <a:latin typeface="+mn-lt"/>
                <a:ea typeface="+mn-ea"/>
                <a:cs typeface="+mn-cs"/>
              </a:rPr>
              <a:t>association between such changes and disease improvement, but the results do challenge the current perception of a protective role for</a:t>
            </a:r>
          </a:p>
          <a:p>
            <a:pPr algn="l" rtl="0"/>
            <a:r>
              <a:rPr lang="en-US" sz="1200" b="0" i="0" u="none" strike="noStrike" kern="1200" baseline="0" dirty="0">
                <a:solidFill>
                  <a:schemeClr val="tx1"/>
                </a:solidFill>
                <a:latin typeface="+mn-lt"/>
                <a:ea typeface="+mn-ea"/>
                <a:cs typeface="+mn-cs"/>
              </a:rPr>
              <a:t>F. </a:t>
            </a:r>
            <a:r>
              <a:rPr lang="en-US" sz="1200" b="0" i="0" u="none" strike="noStrike" kern="1200" baseline="0" dirty="0" err="1">
                <a:solidFill>
                  <a:schemeClr val="tx1"/>
                </a:solidFill>
                <a:latin typeface="+mn-lt"/>
                <a:ea typeface="+mn-ea"/>
                <a:cs typeface="+mn-cs"/>
              </a:rPr>
              <a:t>prausnitzii</a:t>
            </a:r>
            <a:r>
              <a:rPr lang="en-US" sz="1200" b="0" i="0" u="none" strike="noStrike" kern="1200" baseline="0" dirty="0">
                <a:solidFill>
                  <a:schemeClr val="tx1"/>
                </a:solidFill>
                <a:latin typeface="+mn-lt"/>
                <a:ea typeface="+mn-ea"/>
                <a:cs typeface="+mn-cs"/>
              </a:rPr>
              <a:t> in CD.</a:t>
            </a:r>
            <a:endParaRPr lang="he-IL" dirty="0"/>
          </a:p>
        </p:txBody>
      </p:sp>
      <p:sp>
        <p:nvSpPr>
          <p:cNvPr id="4" name="מציין מיקום של מספר שקופית 3"/>
          <p:cNvSpPr>
            <a:spLocks noGrp="1"/>
          </p:cNvSpPr>
          <p:nvPr>
            <p:ph type="sldNum" sz="quarter" idx="10"/>
          </p:nvPr>
        </p:nvSpPr>
        <p:spPr/>
        <p:txBody>
          <a:bodyPr/>
          <a:lstStyle/>
          <a:p>
            <a:fld id="{88B9BCF7-7175-4713-93C5-B496110DEE77}" type="slidenum">
              <a:rPr lang="he-IL" smtClean="0"/>
              <a:t>16</a:t>
            </a:fld>
            <a:endParaRPr lang="he-IL"/>
          </a:p>
        </p:txBody>
      </p:sp>
    </p:spTree>
    <p:extLst>
      <p:ext uri="{BB962C8B-B14F-4D97-AF65-F5344CB8AC3E}">
        <p14:creationId xmlns:p14="http://schemas.microsoft.com/office/powerpoint/2010/main" val="301265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49350" y="692150"/>
            <a:ext cx="4557713" cy="3417888"/>
          </a:xfrm>
          <a:ln/>
        </p:spPr>
      </p:sp>
      <p:sp>
        <p:nvSpPr>
          <p:cNvPr id="58371"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1" tIns="44673" rIns="90941" bIns="44673"/>
          <a:lstStyle/>
          <a:p>
            <a:endParaRPr lang="he-IL" altLang="he-IL"/>
          </a:p>
        </p:txBody>
      </p:sp>
    </p:spTree>
    <p:extLst>
      <p:ext uri="{BB962C8B-B14F-4D97-AF65-F5344CB8AC3E}">
        <p14:creationId xmlns:p14="http://schemas.microsoft.com/office/powerpoint/2010/main" val="3573574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49350" y="692150"/>
            <a:ext cx="4557713" cy="3417888"/>
          </a:xfrm>
          <a:ln/>
        </p:spPr>
      </p:sp>
      <p:sp>
        <p:nvSpPr>
          <p:cNvPr id="61443"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1" tIns="44673" rIns="90941" bIns="44673"/>
          <a:lstStyle/>
          <a:p>
            <a:pPr marL="0" algn="l" defTabSz="914400" rtl="0" eaLnBrk="1" latinLnBrk="0" hangingPunct="1"/>
            <a:endParaRPr lang="he-IL" altLang="he-IL" dirty="0"/>
          </a:p>
        </p:txBody>
      </p:sp>
    </p:spTree>
    <p:extLst>
      <p:ext uri="{BB962C8B-B14F-4D97-AF65-F5344CB8AC3E}">
        <p14:creationId xmlns:p14="http://schemas.microsoft.com/office/powerpoint/2010/main" val="250450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C5BD7-06F8-F548-9EEA-CC9D3E2550E4}"/>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13C78271-9AFF-7040-82DC-E417372BD80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E53C6FC-3A2D-B84E-8576-C8521C6F82C2}"/>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5" name="Footer Placeholder 4">
            <a:extLst>
              <a:ext uri="{FF2B5EF4-FFF2-40B4-BE49-F238E27FC236}">
                <a16:creationId xmlns:a16="http://schemas.microsoft.com/office/drawing/2014/main" id="{69401CFC-F186-8A47-ACB9-7B13B3667EE8}"/>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6A6CF602-5EA5-B44F-B6A5-84E57EA1FEF3}"/>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3934991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6E5E-06C6-8944-918A-330E305D85B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B0D8794-BB63-6949-8E29-CE6C9324943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63CC1E-B782-6243-B83A-F700CF962766}"/>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5" name="Footer Placeholder 4">
            <a:extLst>
              <a:ext uri="{FF2B5EF4-FFF2-40B4-BE49-F238E27FC236}">
                <a16:creationId xmlns:a16="http://schemas.microsoft.com/office/drawing/2014/main" id="{F57117DD-D8D3-4F45-B69A-19DABB85B6A2}"/>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316BBA57-C8F9-5B41-B07B-2A6CE92ED95B}"/>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191386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30BBE7-A4DC-F34E-8357-B8FE2DE61D06}"/>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B7BF83-2A43-E64C-BB91-AC8E3F0B0AA4}"/>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5962BE-0F14-4643-BE8D-B00E2DC23FEF}"/>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5" name="Footer Placeholder 4">
            <a:extLst>
              <a:ext uri="{FF2B5EF4-FFF2-40B4-BE49-F238E27FC236}">
                <a16:creationId xmlns:a16="http://schemas.microsoft.com/office/drawing/2014/main" id="{D1344177-A436-9146-9207-13366D327294}"/>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60054FAA-B0F4-5C47-BCB2-9D8EFA7C7475}"/>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318000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78F81-E285-6342-9FD1-29538788277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BE6FCAF-D7DF-1040-BC3E-E05DFFF780C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53CBA06-7992-7B43-8B92-4312A9F9004D}"/>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5" name="Footer Placeholder 4">
            <a:extLst>
              <a:ext uri="{FF2B5EF4-FFF2-40B4-BE49-F238E27FC236}">
                <a16:creationId xmlns:a16="http://schemas.microsoft.com/office/drawing/2014/main" id="{8C09650A-EA8F-224B-951E-4929A7145427}"/>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7CF60F1F-92D8-8541-B455-D490BA4BEC9D}"/>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1478118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2D96-1363-0449-85A7-3DF4D850AAA8}"/>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18BDB28-4D06-FE4E-9B16-E091C72BDFC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438338D-C4EC-E746-B5E0-DBD3AB8C0DF2}"/>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5" name="Footer Placeholder 4">
            <a:extLst>
              <a:ext uri="{FF2B5EF4-FFF2-40B4-BE49-F238E27FC236}">
                <a16:creationId xmlns:a16="http://schemas.microsoft.com/office/drawing/2014/main" id="{0E25E022-E6E6-C34D-B252-3A2FE511FB68}"/>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4F4560E3-72AF-7D45-A4AE-68DD32332E5B}"/>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419566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D306-D95D-DA47-97B2-87A50E251D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31962A-E433-6E45-B853-EDCE47155F38}"/>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1B39B7E-6CDE-3E49-908D-309E19DAAC01}"/>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3635C5F-8977-354B-BCD5-36B1CA14E797}"/>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6" name="Footer Placeholder 5">
            <a:extLst>
              <a:ext uri="{FF2B5EF4-FFF2-40B4-BE49-F238E27FC236}">
                <a16:creationId xmlns:a16="http://schemas.microsoft.com/office/drawing/2014/main" id="{5A1F41B3-7088-9242-AF81-C488BDC9027F}"/>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D3DEB4EA-0745-0D4F-A3E9-899F48D9C223}"/>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283053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5701-7F26-F24B-8425-A8E0AB87633E}"/>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4C1F58B-76E1-4249-A4B6-E555D11AEC3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A605761C-CF6C-AE4E-AF56-4AF4A38348FD}"/>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0D216C3-5E07-F941-9359-8B0CCDE5339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4CCB9D97-DA4A-3F47-8E77-77E819497884}"/>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B3E057E-1D3F-034D-806F-2D667D3165D1}"/>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8" name="Footer Placeholder 7">
            <a:extLst>
              <a:ext uri="{FF2B5EF4-FFF2-40B4-BE49-F238E27FC236}">
                <a16:creationId xmlns:a16="http://schemas.microsoft.com/office/drawing/2014/main" id="{01353A64-C45C-6840-A2B0-E263BBAF26CD}"/>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221F3E83-4FAD-A44B-BC6D-FB301726BD8F}"/>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323104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3DFD-5EEF-6D41-8DA5-555FEABE1FD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9E25821-8505-F646-82F4-7C5AB12E3B3B}"/>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4" name="Footer Placeholder 3">
            <a:extLst>
              <a:ext uri="{FF2B5EF4-FFF2-40B4-BE49-F238E27FC236}">
                <a16:creationId xmlns:a16="http://schemas.microsoft.com/office/drawing/2014/main" id="{0B72D365-F796-614F-9F45-5C47F2FD999E}"/>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0264EF6D-93F7-1542-9063-5B2EDE459999}"/>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92106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0D3C57-B1DF-8D42-98B0-17BCC8A6DC61}"/>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3" name="Footer Placeholder 2">
            <a:extLst>
              <a:ext uri="{FF2B5EF4-FFF2-40B4-BE49-F238E27FC236}">
                <a16:creationId xmlns:a16="http://schemas.microsoft.com/office/drawing/2014/main" id="{3295081C-F44E-E642-A425-F33E43EB1E21}"/>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543F6ACE-976E-7042-9443-0E64432221F4}"/>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1620051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500-1C54-ED4D-8EA3-56A3707EE152}"/>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459B2CF-C9F1-0349-9314-263925859CE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DCC86DC-BC8C-804B-BB49-EA9042DFBB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9B4AC82-1922-B14D-B64F-418DC28E1244}"/>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6" name="Footer Placeholder 5">
            <a:extLst>
              <a:ext uri="{FF2B5EF4-FFF2-40B4-BE49-F238E27FC236}">
                <a16:creationId xmlns:a16="http://schemas.microsoft.com/office/drawing/2014/main" id="{BB050A62-507E-4344-8E66-E1C925276CD6}"/>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A4EEE55C-7919-F24D-93C5-3F11C16ED9D8}"/>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359035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D11D-5372-2144-ABD2-A8DF6984A739}"/>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F356DA6-30A4-DF40-BA82-A9096BFC515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72BCAB6-D6D4-FF40-BBB3-0050ADCC717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952242B1-FD9D-384E-A3BC-0DA51262B46B}"/>
              </a:ext>
            </a:extLst>
          </p:cNvPr>
          <p:cNvSpPr>
            <a:spLocks noGrp="1"/>
          </p:cNvSpPr>
          <p:nvPr>
            <p:ph type="dt" sz="half" idx="10"/>
          </p:nvPr>
        </p:nvSpPr>
        <p:spPr/>
        <p:txBody>
          <a:bodyPr/>
          <a:lstStyle/>
          <a:p>
            <a:fld id="{95740BB4-79C2-4904-8FA9-17B9E355CBE0}" type="datetimeFigureOut">
              <a:rPr lang="he-IL" smtClean="0"/>
              <a:t>ט"ו/סיון/תשפ"א</a:t>
            </a:fld>
            <a:endParaRPr lang="he-IL"/>
          </a:p>
        </p:txBody>
      </p:sp>
      <p:sp>
        <p:nvSpPr>
          <p:cNvPr id="6" name="Footer Placeholder 5">
            <a:extLst>
              <a:ext uri="{FF2B5EF4-FFF2-40B4-BE49-F238E27FC236}">
                <a16:creationId xmlns:a16="http://schemas.microsoft.com/office/drawing/2014/main" id="{7C83DD5A-2301-6E44-8AE4-203BCF8C6393}"/>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5A73422B-A7C6-BE42-8CC6-06FC99C7CB7F}"/>
              </a:ext>
            </a:extLst>
          </p:cNvPr>
          <p:cNvSpPr>
            <a:spLocks noGrp="1"/>
          </p:cNvSpPr>
          <p:nvPr>
            <p:ph type="sldNum" sz="quarter" idx="12"/>
          </p:nvPr>
        </p:nvSpPr>
        <p:spPr/>
        <p:txBody>
          <a:bodyPr/>
          <a:lstStyle/>
          <a:p>
            <a:fld id="{EA7C56EC-FC8E-4192-994F-29F10A38217B}" type="slidenum">
              <a:rPr lang="he-IL" smtClean="0"/>
              <a:t>‹#›</a:t>
            </a:fld>
            <a:endParaRPr lang="he-IL"/>
          </a:p>
        </p:txBody>
      </p:sp>
    </p:spTree>
    <p:extLst>
      <p:ext uri="{BB962C8B-B14F-4D97-AF65-F5344CB8AC3E}">
        <p14:creationId xmlns:p14="http://schemas.microsoft.com/office/powerpoint/2010/main" val="2107762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17C5B5-B3E4-AE48-BD17-CFC00FC066C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A2329E-2A3B-C447-949D-896C10E8B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A54455C-C0C8-A547-B316-BD5E1E69940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5740BB4-79C2-4904-8FA9-17B9E355CBE0}" type="datetimeFigureOut">
              <a:rPr lang="he-IL" smtClean="0"/>
              <a:t>ט"ו/סיון/תשפ"א</a:t>
            </a:fld>
            <a:endParaRPr lang="he-IL"/>
          </a:p>
        </p:txBody>
      </p:sp>
      <p:sp>
        <p:nvSpPr>
          <p:cNvPr id="5" name="Footer Placeholder 4">
            <a:extLst>
              <a:ext uri="{FF2B5EF4-FFF2-40B4-BE49-F238E27FC236}">
                <a16:creationId xmlns:a16="http://schemas.microsoft.com/office/drawing/2014/main" id="{EF38AF0C-06B7-1C46-B90D-522D6CE465F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299F8793-D58B-DB49-85B2-BC7BA8AA72F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7C56EC-FC8E-4192-994F-29F10A38217B}" type="slidenum">
              <a:rPr lang="he-IL" smtClean="0"/>
              <a:t>‹#›</a:t>
            </a:fld>
            <a:endParaRPr lang="he-IL"/>
          </a:p>
        </p:txBody>
      </p:sp>
    </p:spTree>
    <p:extLst>
      <p:ext uri="{BB962C8B-B14F-4D97-AF65-F5344CB8AC3E}">
        <p14:creationId xmlns:p14="http://schemas.microsoft.com/office/powerpoint/2010/main" val="170810660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93245F62-CCC4-49E4-B95B-EA6C1E7905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51BC3C9-01F1-CE4E-A725-D5B38D02375E}"/>
              </a:ext>
            </a:extLst>
          </p:cNvPr>
          <p:cNvSpPr>
            <a:spLocks noGrp="1"/>
          </p:cNvSpPr>
          <p:nvPr>
            <p:ph type="ctrTitle"/>
          </p:nvPr>
        </p:nvSpPr>
        <p:spPr>
          <a:xfrm>
            <a:off x="479160" y="2475752"/>
            <a:ext cx="8341311" cy="2789518"/>
          </a:xfrm>
        </p:spPr>
        <p:txBody>
          <a:bodyPr anchor="b">
            <a:normAutofit/>
          </a:bodyPr>
          <a:lstStyle/>
          <a:p>
            <a:r>
              <a:rPr lang="en-NZ" sz="5300" dirty="0"/>
              <a:t>Dietary Therapy for IBD</a:t>
            </a:r>
            <a:r>
              <a:rPr lang="en-NZ" sz="1900" dirty="0"/>
              <a:t/>
            </a:r>
            <a:br>
              <a:rPr lang="en-NZ" sz="1900" dirty="0"/>
            </a:br>
            <a:r>
              <a:rPr lang="en-NZ" sz="1900" dirty="0">
                <a:latin typeface="Bodoni MT Condensed" panose="02070606080606020203" pitchFamily="18" charset="0"/>
              </a:rPr>
              <a:t/>
            </a:r>
            <a:br>
              <a:rPr lang="en-NZ" sz="1900" dirty="0">
                <a:latin typeface="Bodoni MT Condensed" panose="02070606080606020203" pitchFamily="18" charset="0"/>
              </a:rPr>
            </a:br>
            <a:r>
              <a:rPr lang="en-US" sz="1900" b="1" dirty="0">
                <a:latin typeface="Bodoni MT Condensed" panose="02070606080606020203" pitchFamily="18" charset="0"/>
                <a:cs typeface="Arabic Typesetting" panose="03020402040406030203" pitchFamily="66" charset="-78"/>
              </a:rPr>
              <a:t>"</a:t>
            </a:r>
            <a:r>
              <a:rPr lang="en-US" sz="1900" b="1" i="1" dirty="0">
                <a:latin typeface="Bodoni MT Condensed" panose="02070606080606020203" pitchFamily="18" charset="0"/>
                <a:cs typeface="Arabic Typesetting" panose="03020402040406030203" pitchFamily="66" charset="-78"/>
              </a:rPr>
              <a:t>No disease that can be treated by diet </a:t>
            </a:r>
            <a:br>
              <a:rPr lang="en-US" sz="1900" b="1" i="1" dirty="0">
                <a:latin typeface="Bodoni MT Condensed" panose="02070606080606020203" pitchFamily="18" charset="0"/>
                <a:cs typeface="Arabic Typesetting" panose="03020402040406030203" pitchFamily="66" charset="-78"/>
              </a:rPr>
            </a:br>
            <a:r>
              <a:rPr lang="en-US" sz="1900" b="1" i="1" dirty="0">
                <a:latin typeface="Bodoni MT Condensed" panose="02070606080606020203" pitchFamily="18" charset="0"/>
                <a:cs typeface="Arabic Typesetting" panose="03020402040406030203" pitchFamily="66" charset="-78"/>
              </a:rPr>
              <a:t>should be treated with any other means</a:t>
            </a:r>
            <a:r>
              <a:rPr lang="en-US" sz="1900" b="1" dirty="0">
                <a:latin typeface="Bodoni MT Condensed" panose="02070606080606020203" pitchFamily="18" charset="0"/>
                <a:cs typeface="Arabic Typesetting" panose="03020402040406030203" pitchFamily="66" charset="-78"/>
              </a:rPr>
              <a:t>" </a:t>
            </a:r>
            <a:br>
              <a:rPr lang="en-US" sz="1900" b="1" dirty="0">
                <a:latin typeface="Bodoni MT Condensed" panose="02070606080606020203" pitchFamily="18" charset="0"/>
                <a:cs typeface="Arabic Typesetting" panose="03020402040406030203" pitchFamily="66" charset="-78"/>
              </a:rPr>
            </a:br>
            <a:r>
              <a:rPr lang="en-US" sz="1900" b="1" i="1" dirty="0">
                <a:latin typeface="Bodoni MT Condensed" panose="02070606080606020203" pitchFamily="18" charset="0"/>
                <a:cs typeface="Arabic Typesetting" panose="03020402040406030203" pitchFamily="66" charset="-78"/>
              </a:rPr>
              <a:t>Maimonides (The Rambam) </a:t>
            </a:r>
            <a:r>
              <a:rPr lang="en-NZ" sz="1900" dirty="0">
                <a:latin typeface="Bodoni MT Condensed" panose="02070606080606020203" pitchFamily="18" charset="0"/>
                <a:cs typeface="Arabic Typesetting" panose="03020402040406030203" pitchFamily="66" charset="-78"/>
              </a:rPr>
              <a:t>1138–1204</a:t>
            </a:r>
            <a:r>
              <a:rPr lang="en-US" sz="1900" b="1" dirty="0">
                <a:latin typeface="Arabic Typesetting" panose="03020402040406030203" pitchFamily="66" charset="-78"/>
                <a:cs typeface="Arabic Typesetting" panose="03020402040406030203" pitchFamily="66" charset="-78"/>
              </a:rPr>
              <a:t/>
            </a:r>
            <a:br>
              <a:rPr lang="en-US" sz="1900" b="1" dirty="0">
                <a:latin typeface="Arabic Typesetting" panose="03020402040406030203" pitchFamily="66" charset="-78"/>
                <a:cs typeface="Arabic Typesetting" panose="03020402040406030203" pitchFamily="66" charset="-78"/>
              </a:rPr>
            </a:br>
            <a:endParaRPr lang="en-US" sz="1900" dirty="0"/>
          </a:p>
        </p:txBody>
      </p:sp>
      <p:sp>
        <p:nvSpPr>
          <p:cNvPr id="5" name="Subtitle 4">
            <a:extLst>
              <a:ext uri="{FF2B5EF4-FFF2-40B4-BE49-F238E27FC236}">
                <a16:creationId xmlns:a16="http://schemas.microsoft.com/office/drawing/2014/main" id="{A5AB8F35-F46A-6A4F-A097-1FEB169BE3AD}"/>
              </a:ext>
            </a:extLst>
          </p:cNvPr>
          <p:cNvSpPr>
            <a:spLocks noGrp="1"/>
          </p:cNvSpPr>
          <p:nvPr>
            <p:ph type="subTitle" idx="1"/>
          </p:nvPr>
        </p:nvSpPr>
        <p:spPr>
          <a:xfrm>
            <a:off x="479160" y="5660607"/>
            <a:ext cx="8182233" cy="552659"/>
          </a:xfrm>
        </p:spPr>
        <p:txBody>
          <a:bodyPr anchor="t">
            <a:normAutofit/>
          </a:bodyPr>
          <a:lstStyle/>
          <a:p>
            <a:pPr marL="0" indent="0" defTabSz="914400" rtl="0" eaLnBrk="1" latinLnBrk="0" hangingPunct="1">
              <a:spcBef>
                <a:spcPct val="20000"/>
              </a:spcBef>
              <a:buFont typeface="Arial" panose="020B0604020202020204" pitchFamily="34" charset="0"/>
              <a:buNone/>
            </a:pPr>
            <a:r>
              <a:rPr lang="en-US" sz="1500"/>
              <a:t>Dr Nir Fireman</a:t>
            </a:r>
          </a:p>
          <a:p>
            <a:pPr marL="0" indent="0" defTabSz="914400" rtl="0" eaLnBrk="1" latinLnBrk="0" hangingPunct="1">
              <a:spcBef>
                <a:spcPct val="20000"/>
              </a:spcBef>
              <a:buFont typeface="Arial" panose="020B0604020202020204" pitchFamily="34" charset="0"/>
              <a:buNone/>
            </a:pPr>
            <a:r>
              <a:rPr lang="en-US" sz="1500"/>
              <a:t> CME evening May 2021</a:t>
            </a:r>
          </a:p>
        </p:txBody>
      </p:sp>
      <p:pic>
        <p:nvPicPr>
          <p:cNvPr id="9" name="Picture 8" descr="Logo, company name&#10;&#10;Description automatically generated">
            <a:extLst>
              <a:ext uri="{FF2B5EF4-FFF2-40B4-BE49-F238E27FC236}">
                <a16:creationId xmlns:a16="http://schemas.microsoft.com/office/drawing/2014/main" id="{996D9BA8-49E5-C24E-AF4C-FD556D496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93863"/>
            <a:ext cx="2183499" cy="806945"/>
          </a:xfrm>
          <a:prstGeom prst="rect">
            <a:avLst/>
          </a:prstGeom>
        </p:spPr>
      </p:pic>
      <p:sp>
        <p:nvSpPr>
          <p:cNvPr id="99"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5509052"/>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85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מחבר ישר 11"/>
          <p:cNvCxnSpPr/>
          <p:nvPr/>
        </p:nvCxnSpPr>
        <p:spPr>
          <a:xfrm>
            <a:off x="-36512" y="620688"/>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כותרת 1"/>
          <p:cNvSpPr>
            <a:spLocks noGrp="1"/>
          </p:cNvSpPr>
          <p:nvPr>
            <p:ph type="title"/>
          </p:nvPr>
        </p:nvSpPr>
        <p:spPr>
          <a:xfrm>
            <a:off x="457200" y="-234280"/>
            <a:ext cx="8229600" cy="1143000"/>
          </a:xfrm>
        </p:spPr>
        <p:txBody>
          <a:bodyPr/>
          <a:lstStyle/>
          <a:p>
            <a:r>
              <a:rPr lang="en-US" dirty="0"/>
              <a:t>14 Years latter……</a:t>
            </a:r>
            <a:endParaRPr lang="he-I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060848"/>
            <a:ext cx="6465144" cy="476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5630" y="2221104"/>
            <a:ext cx="1734248" cy="775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352" y="67668"/>
            <a:ext cx="1193933" cy="69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2996952"/>
            <a:ext cx="1394137" cy="55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671" y="764704"/>
            <a:ext cx="822007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מלבן 5"/>
          <p:cNvSpPr/>
          <p:nvPr/>
        </p:nvSpPr>
        <p:spPr>
          <a:xfrm>
            <a:off x="3480020" y="3338292"/>
            <a:ext cx="1596036" cy="11708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p:nvPr/>
        </p:nvSpPr>
        <p:spPr>
          <a:xfrm>
            <a:off x="35496" y="6577607"/>
            <a:ext cx="8301822" cy="307777"/>
          </a:xfrm>
          <a:prstGeom prst="rect">
            <a:avLst/>
          </a:prstGeom>
        </p:spPr>
        <p:txBody>
          <a:bodyPr wrap="square">
            <a:spAutoFit/>
          </a:bodyPr>
          <a:lstStyle/>
          <a:p>
            <a:pPr algn="l" rtl="0"/>
            <a:r>
              <a:rPr lang="en-US" sz="1400" dirty="0"/>
              <a:t>F.M. </a:t>
            </a:r>
            <a:r>
              <a:rPr lang="en-US" sz="1400" dirty="0" err="1"/>
              <a:t>Ruemmelea</a:t>
            </a:r>
            <a:r>
              <a:rPr lang="en-US" sz="1400" dirty="0"/>
              <a:t>, A. Levine et al. Journal of Crohn's and Colitis (2014) 8, 1179–1207</a:t>
            </a:r>
            <a:endParaRPr lang="he-IL" sz="1400" dirty="0"/>
          </a:p>
        </p:txBody>
      </p:sp>
      <p:cxnSp>
        <p:nvCxnSpPr>
          <p:cNvPr id="17" name="מחבר ישר 16"/>
          <p:cNvCxnSpPr/>
          <p:nvPr/>
        </p:nvCxnSpPr>
        <p:spPr>
          <a:xfrm>
            <a:off x="0" y="6525344"/>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752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9CD8-C29F-B845-AC1F-E89DDB8917B5}"/>
              </a:ext>
            </a:extLst>
          </p:cNvPr>
          <p:cNvSpPr>
            <a:spLocks noGrp="1"/>
          </p:cNvSpPr>
          <p:nvPr>
            <p:ph type="title"/>
          </p:nvPr>
        </p:nvSpPr>
        <p:spPr/>
        <p:txBody>
          <a:bodyPr/>
          <a:lstStyle/>
          <a:p>
            <a:endParaRPr lang="en-US"/>
          </a:p>
        </p:txBody>
      </p:sp>
      <p:pic>
        <p:nvPicPr>
          <p:cNvPr id="4" name="Content Placeholder 3" descr="Graphical user interface, text, application&#10;&#10;Description automatically generated">
            <a:extLst>
              <a:ext uri="{FF2B5EF4-FFF2-40B4-BE49-F238E27FC236}">
                <a16:creationId xmlns:a16="http://schemas.microsoft.com/office/drawing/2014/main" id="{B50470CC-AC9F-D840-9AA1-67635D3F84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200" t="15831" r="11413" b="18861"/>
          <a:stretch/>
        </p:blipFill>
        <p:spPr>
          <a:xfrm>
            <a:off x="0" y="260648"/>
            <a:ext cx="8990394" cy="4276542"/>
          </a:xfrm>
          <a:prstGeom prst="rect">
            <a:avLst/>
          </a:prstGeom>
        </p:spPr>
      </p:pic>
    </p:spTree>
    <p:extLst>
      <p:ext uri="{BB962C8B-B14F-4D97-AF65-F5344CB8AC3E}">
        <p14:creationId xmlns:p14="http://schemas.microsoft.com/office/powerpoint/2010/main" val="213447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2F017-7CED-E64D-860B-81AD5D945706}"/>
              </a:ext>
            </a:extLst>
          </p:cNvPr>
          <p:cNvSpPr>
            <a:spLocks noGrp="1"/>
          </p:cNvSpPr>
          <p:nvPr>
            <p:ph type="title"/>
          </p:nvPr>
        </p:nvSpPr>
        <p:spPr/>
        <p:txBody>
          <a:bodyPr/>
          <a:lstStyle/>
          <a:p>
            <a:endParaRPr lang="en-US"/>
          </a:p>
        </p:txBody>
      </p:sp>
      <p:pic>
        <p:nvPicPr>
          <p:cNvPr id="4" name="Content Placeholder 3" descr="Chart&#10;&#10;Description automatically generated">
            <a:extLst>
              <a:ext uri="{FF2B5EF4-FFF2-40B4-BE49-F238E27FC236}">
                <a16:creationId xmlns:a16="http://schemas.microsoft.com/office/drawing/2014/main" id="{882D6ECD-1F91-8A45-96DA-D60B2704D9A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99" r="2751"/>
          <a:stretch/>
        </p:blipFill>
        <p:spPr>
          <a:xfrm>
            <a:off x="286213" y="762203"/>
            <a:ext cx="8857787" cy="5728170"/>
          </a:xfrm>
          <a:prstGeom prst="rect">
            <a:avLst/>
          </a:prstGeom>
        </p:spPr>
      </p:pic>
    </p:spTree>
    <p:extLst>
      <p:ext uri="{BB962C8B-B14F-4D97-AF65-F5344CB8AC3E}">
        <p14:creationId xmlns:p14="http://schemas.microsoft.com/office/powerpoint/2010/main" val="2894197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116632"/>
            <a:ext cx="8229600" cy="1143000"/>
          </a:xfrm>
        </p:spPr>
        <p:txBody>
          <a:bodyPr>
            <a:normAutofit/>
          </a:bodyPr>
          <a:lstStyle/>
          <a:p>
            <a:pPr algn="ctr"/>
            <a:r>
              <a:rPr lang="en-US" dirty="0"/>
              <a:t>EEN- Exclusive Enteral Nutrition </a:t>
            </a:r>
            <a:endParaRPr lang="he-IL" dirty="0"/>
          </a:p>
        </p:txBody>
      </p:sp>
      <p:sp>
        <p:nvSpPr>
          <p:cNvPr id="3" name="מציין מיקום תוכן 2"/>
          <p:cNvSpPr>
            <a:spLocks noGrp="1"/>
          </p:cNvSpPr>
          <p:nvPr>
            <p:ph idx="1"/>
          </p:nvPr>
        </p:nvSpPr>
        <p:spPr>
          <a:xfrm>
            <a:off x="457200" y="1196752"/>
            <a:ext cx="8229600" cy="4525963"/>
          </a:xfrm>
        </p:spPr>
        <p:txBody>
          <a:bodyPr/>
          <a:lstStyle/>
          <a:p>
            <a:r>
              <a:rPr lang="en-US" dirty="0"/>
              <a:t> </a:t>
            </a:r>
            <a:r>
              <a:rPr lang="en-US" sz="2800" dirty="0"/>
              <a:t>100% of the caloric intake come  from liquid diet</a:t>
            </a:r>
            <a:endParaRPr lang="en-US" dirty="0"/>
          </a:p>
          <a:p>
            <a:r>
              <a:rPr lang="en-US" sz="2800" dirty="0"/>
              <a:t>Polymeric formula works as well as elemental formula, with better compliance</a:t>
            </a:r>
          </a:p>
          <a:p>
            <a:r>
              <a:rPr lang="en-US" sz="2800" dirty="0"/>
              <a:t>6-8 weeks </a:t>
            </a:r>
          </a:p>
          <a:p>
            <a:r>
              <a:rPr lang="en-US" sz="2800" dirty="0"/>
              <a:t>60-85% remission rate  </a:t>
            </a:r>
          </a:p>
          <a:p>
            <a:r>
              <a:rPr lang="en-US" sz="2800" dirty="0">
                <a:solidFill>
                  <a:srgbClr val="FF0000"/>
                </a:solidFill>
              </a:rPr>
              <a:t>Mechanism??</a:t>
            </a:r>
            <a:endParaRPr lang="he-IL" sz="2800" dirty="0">
              <a:solidFill>
                <a:srgbClr val="FF0000"/>
              </a:solidFill>
            </a:endParaRPr>
          </a:p>
        </p:txBody>
      </p:sp>
      <p:pic>
        <p:nvPicPr>
          <p:cNvPr id="62470" name="Picture 6" descr="https://encrypted-tbn3.gstatic.com/images?q=tbn:ANd9GcREIjMNud96jYPI4sjXTZrH3FNa20VLIHlS4z8TJBHo0ecMt04J"/>
          <p:cNvPicPr>
            <a:picLocks noChangeAspect="1" noChangeArrowheads="1"/>
          </p:cNvPicPr>
          <p:nvPr/>
        </p:nvPicPr>
        <p:blipFill>
          <a:blip r:embed="rId3"/>
          <a:srcRect/>
          <a:stretch>
            <a:fillRect/>
          </a:stretch>
        </p:blipFill>
        <p:spPr bwMode="auto">
          <a:xfrm>
            <a:off x="7740352" y="4819247"/>
            <a:ext cx="1348246" cy="1348247"/>
          </a:xfrm>
          <a:prstGeom prst="rect">
            <a:avLst/>
          </a:prstGeom>
          <a:noFill/>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5496" y="4262822"/>
            <a:ext cx="1348246" cy="181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581136"/>
            <a:ext cx="2078740" cy="1541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5344" y="4651453"/>
            <a:ext cx="558368" cy="1200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320" y="4650019"/>
            <a:ext cx="94297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מחבר ישר 17"/>
          <p:cNvCxnSpPr/>
          <p:nvPr/>
        </p:nvCxnSpPr>
        <p:spPr>
          <a:xfrm>
            <a:off x="0" y="6237312"/>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מחבר ישר 13"/>
          <p:cNvCxnSpPr/>
          <p:nvPr/>
        </p:nvCxnSpPr>
        <p:spPr>
          <a:xfrm>
            <a:off x="-36512" y="1052736"/>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242" name="Picture 2" descr="nutricia_fortisip_vanilla_200ml_nz">
            <a:extLst>
              <a:ext uri="{FF2B5EF4-FFF2-40B4-BE49-F238E27FC236}">
                <a16:creationId xmlns:a16="http://schemas.microsoft.com/office/drawing/2014/main" id="{8328D1DA-90D5-2447-AF91-64F0E5E84F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64229" y="4290882"/>
            <a:ext cx="879409" cy="18172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nsure Powder Vanilla 850g">
            <a:extLst>
              <a:ext uri="{FF2B5EF4-FFF2-40B4-BE49-F238E27FC236}">
                <a16:creationId xmlns:a16="http://schemas.microsoft.com/office/drawing/2014/main" id="{E2FFBEEB-5AC0-AB49-9AAA-E39CF73E25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5077" y="4148678"/>
            <a:ext cx="1774056" cy="177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029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467544" y="-99392"/>
            <a:ext cx="8219256" cy="1143001"/>
          </a:xfrm>
        </p:spPr>
        <p:txBody>
          <a:bodyPr>
            <a:normAutofit/>
          </a:bodyPr>
          <a:lstStyle/>
          <a:p>
            <a:pPr algn="ctr">
              <a:defRPr/>
            </a:pPr>
            <a:r>
              <a:rPr lang="en-US" altLang="he-IL" dirty="0">
                <a:solidFill>
                  <a:schemeClr val="tx1"/>
                </a:solidFill>
                <a:latin typeface="+mn-lt"/>
              </a:rPr>
              <a:t>Exclusive Enteral Nutrition 6-8 weeks</a:t>
            </a:r>
            <a:endParaRPr lang="he-IL" altLang="he-IL" dirty="0">
              <a:solidFill>
                <a:schemeClr val="tx1"/>
              </a:solidFill>
              <a:latin typeface="+mn-lt"/>
            </a:endParaRPr>
          </a:p>
        </p:txBody>
      </p:sp>
      <p:graphicFrame>
        <p:nvGraphicFramePr>
          <p:cNvPr id="2" name="דיאגרמה 1"/>
          <p:cNvGraphicFramePr/>
          <p:nvPr>
            <p:extLst>
              <p:ext uri="{D42A27DB-BD31-4B8C-83A1-F6EECF244321}">
                <p14:modId xmlns:p14="http://schemas.microsoft.com/office/powerpoint/2010/main" val="160083541"/>
              </p:ext>
            </p:extLst>
          </p:nvPr>
        </p:nvGraphicFramePr>
        <p:xfrm>
          <a:off x="323528" y="1052736"/>
          <a:ext cx="8424936" cy="4928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4" name="מחבר ישר 13"/>
          <p:cNvCxnSpPr/>
          <p:nvPr/>
        </p:nvCxnSpPr>
        <p:spPr>
          <a:xfrm>
            <a:off x="0" y="6165304"/>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מחבר ישר 5"/>
          <p:cNvCxnSpPr/>
          <p:nvPr/>
        </p:nvCxnSpPr>
        <p:spPr>
          <a:xfrm>
            <a:off x="35496" y="836712"/>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163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4BF8-7AEA-D147-BD77-967B69428111}"/>
              </a:ext>
            </a:extLst>
          </p:cNvPr>
          <p:cNvSpPr>
            <a:spLocks noGrp="1"/>
          </p:cNvSpPr>
          <p:nvPr>
            <p:ph type="title"/>
          </p:nvPr>
        </p:nvSpPr>
        <p:spPr>
          <a:xfrm>
            <a:off x="393555" y="620392"/>
            <a:ext cx="2856201" cy="5504688"/>
          </a:xfrm>
        </p:spPr>
        <p:txBody>
          <a:bodyPr>
            <a:normAutofit/>
          </a:bodyPr>
          <a:lstStyle/>
          <a:p>
            <a:r>
              <a:rPr lang="en-US" sz="4800">
                <a:solidFill>
                  <a:schemeClr val="accent5"/>
                </a:solidFill>
              </a:rPr>
              <a:t>Objectives</a:t>
            </a:r>
          </a:p>
        </p:txBody>
      </p:sp>
      <p:graphicFrame>
        <p:nvGraphicFramePr>
          <p:cNvPr id="5" name="Content Placeholder 2">
            <a:extLst>
              <a:ext uri="{FF2B5EF4-FFF2-40B4-BE49-F238E27FC236}">
                <a16:creationId xmlns:a16="http://schemas.microsoft.com/office/drawing/2014/main" id="{E1F93EC5-C5E2-4E22-AE0A-30DA12D5BF91}"/>
              </a:ext>
            </a:extLst>
          </p:cNvPr>
          <p:cNvGraphicFramePr>
            <a:graphicFrameLocks noGrp="1"/>
          </p:cNvGraphicFramePr>
          <p:nvPr>
            <p:ph idx="1"/>
            <p:extLst>
              <p:ext uri="{D42A27DB-BD31-4B8C-83A1-F6EECF244321}">
                <p14:modId xmlns:p14="http://schemas.microsoft.com/office/powerpoint/2010/main" val="3129145882"/>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6681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3"/>
          <p:cNvSpPr>
            <a:spLocks noGrp="1"/>
          </p:cNvSpPr>
          <p:nvPr>
            <p:ph type="title"/>
          </p:nvPr>
        </p:nvSpPr>
        <p:spPr>
          <a:xfrm>
            <a:off x="914400" y="-142875"/>
            <a:ext cx="7772400" cy="1143000"/>
          </a:xfrm>
        </p:spPr>
        <p:txBody>
          <a:bodyPr/>
          <a:lstStyle/>
          <a:p>
            <a:pPr algn="ctr">
              <a:defRPr/>
            </a:pPr>
            <a:r>
              <a:rPr lang="en-US" altLang="he-IL" dirty="0">
                <a:latin typeface="+mn-lt"/>
              </a:rPr>
              <a:t>EEN- suggested Mechanism</a:t>
            </a:r>
            <a:endParaRPr lang="he-IL" altLang="he-IL" dirty="0">
              <a:latin typeface="+mn-lt"/>
            </a:endParaRPr>
          </a:p>
        </p:txBody>
      </p:sp>
      <p:sp>
        <p:nvSpPr>
          <p:cNvPr id="80899" name="Content Placeholder 4"/>
          <p:cNvSpPr>
            <a:spLocks noGrp="1"/>
          </p:cNvSpPr>
          <p:nvPr>
            <p:ph sz="quarter" idx="1"/>
          </p:nvPr>
        </p:nvSpPr>
        <p:spPr>
          <a:xfrm>
            <a:off x="395536" y="1335088"/>
            <a:ext cx="3749675" cy="4572000"/>
          </a:xfrm>
        </p:spPr>
        <p:txBody>
          <a:bodyPr>
            <a:normAutofit/>
          </a:bodyPr>
          <a:lstStyle/>
          <a:p>
            <a:pPr algn="l" rtl="0">
              <a:buFont typeface="Wingdings" panose="05000000000000000000" pitchFamily="2" charset="2"/>
              <a:buChar char="§"/>
            </a:pPr>
            <a:r>
              <a:rPr lang="en-US" altLang="he-IL" dirty="0" smtClean="0"/>
              <a:t>Is it something we</a:t>
            </a:r>
            <a:r>
              <a:rPr lang="en-US" altLang="he-IL" b="1" u="sng" dirty="0" smtClean="0"/>
              <a:t> add </a:t>
            </a:r>
            <a:r>
              <a:rPr lang="en-US" altLang="he-IL" dirty="0" smtClean="0"/>
              <a:t>to the diet?</a:t>
            </a:r>
          </a:p>
          <a:p>
            <a:pPr algn="l" rtl="0">
              <a:buFont typeface="Wingdings" panose="05000000000000000000" pitchFamily="2" charset="2"/>
              <a:buChar char="§"/>
            </a:pPr>
            <a:endParaRPr lang="en-US" altLang="he-IL" dirty="0" smtClean="0"/>
          </a:p>
          <a:p>
            <a:pPr lvl="1">
              <a:buFont typeface="Wingdings" panose="05000000000000000000" pitchFamily="2" charset="2"/>
              <a:buChar char="§"/>
            </a:pPr>
            <a:r>
              <a:rPr lang="en-US" altLang="he-IL" dirty="0" smtClean="0"/>
              <a:t>EEN </a:t>
            </a:r>
            <a:r>
              <a:rPr lang="en-US" altLang="he-IL" dirty="0"/>
              <a:t>Increase </a:t>
            </a:r>
            <a:r>
              <a:rPr lang="en-US" altLang="he-IL" dirty="0" smtClean="0"/>
              <a:t>Diversity?</a:t>
            </a:r>
            <a:endParaRPr lang="en-US" altLang="he-IL" dirty="0"/>
          </a:p>
          <a:p>
            <a:pPr lvl="1">
              <a:buFont typeface="Wingdings" panose="05000000000000000000" pitchFamily="2" charset="2"/>
              <a:buChar char="§"/>
            </a:pPr>
            <a:r>
              <a:rPr lang="en-US" altLang="he-IL" dirty="0"/>
              <a:t>Increase SCFA </a:t>
            </a:r>
            <a:r>
              <a:rPr lang="en-US" altLang="he-IL" dirty="0" smtClean="0"/>
              <a:t>butyrate?</a:t>
            </a:r>
            <a:endParaRPr lang="en-US" altLang="he-IL" dirty="0"/>
          </a:p>
          <a:p>
            <a:pPr lvl="1">
              <a:buFont typeface="Wingdings" panose="05000000000000000000" pitchFamily="2" charset="2"/>
              <a:buChar char="§"/>
            </a:pPr>
            <a:r>
              <a:rPr lang="en-US" altLang="he-IL" dirty="0"/>
              <a:t>Increase protective </a:t>
            </a:r>
            <a:r>
              <a:rPr lang="en-US" altLang="he-IL" dirty="0" smtClean="0"/>
              <a:t>species?</a:t>
            </a:r>
            <a:endParaRPr lang="en-US" altLang="he-IL" dirty="0"/>
          </a:p>
          <a:p>
            <a:pPr algn="l" rtl="0">
              <a:buFont typeface="Wingdings" panose="05000000000000000000" pitchFamily="2" charset="2"/>
              <a:buChar char="§"/>
            </a:pPr>
            <a:endParaRPr lang="en-US" altLang="he-IL" dirty="0"/>
          </a:p>
          <a:p>
            <a:pPr algn="l" rtl="0">
              <a:buFont typeface="Wingdings" panose="05000000000000000000" pitchFamily="2" charset="2"/>
              <a:buChar char="§"/>
            </a:pPr>
            <a:endParaRPr lang="en-US" altLang="he-IL" dirty="0" smtClean="0"/>
          </a:p>
          <a:p>
            <a:pPr algn="l" rtl="0">
              <a:buFont typeface="Wingdings" panose="05000000000000000000" pitchFamily="2" charset="2"/>
              <a:buChar char="§"/>
            </a:pPr>
            <a:endParaRPr lang="en-US" altLang="he-IL" dirty="0"/>
          </a:p>
          <a:p>
            <a:pPr algn="l" rtl="0">
              <a:buFont typeface="Wingdings" panose="05000000000000000000" pitchFamily="2" charset="2"/>
              <a:buChar char="§"/>
            </a:pPr>
            <a:r>
              <a:rPr lang="en-US" altLang="he-IL" dirty="0" smtClean="0"/>
              <a:t>Is it something we </a:t>
            </a:r>
            <a:r>
              <a:rPr lang="en-US" altLang="he-IL" b="1" u="sng" dirty="0" smtClean="0"/>
              <a:t>remove</a:t>
            </a:r>
            <a:r>
              <a:rPr lang="en-US" altLang="he-IL" dirty="0" smtClean="0"/>
              <a:t> from the diet?</a:t>
            </a:r>
          </a:p>
          <a:p>
            <a:pPr lvl="1">
              <a:buFont typeface="Wingdings" panose="05000000000000000000" pitchFamily="2" charset="2"/>
              <a:buChar char="§"/>
            </a:pPr>
            <a:r>
              <a:rPr lang="en-US" altLang="he-IL" dirty="0" smtClean="0"/>
              <a:t>Exclusion </a:t>
            </a:r>
            <a:r>
              <a:rPr lang="en-US" altLang="he-IL" dirty="0"/>
              <a:t>of harmful products</a:t>
            </a:r>
            <a:endParaRPr lang="he-IL" altLang="he-IL" dirty="0"/>
          </a:p>
        </p:txBody>
      </p:sp>
      <p:sp>
        <p:nvSpPr>
          <p:cNvPr id="80900" name="Content Placeholder 5"/>
          <p:cNvSpPr>
            <a:spLocks noGrp="1"/>
          </p:cNvSpPr>
          <p:nvPr>
            <p:ph sz="quarter" idx="2"/>
          </p:nvPr>
        </p:nvSpPr>
        <p:spPr>
          <a:xfrm>
            <a:off x="4635500" y="1340768"/>
            <a:ext cx="4038600" cy="4433888"/>
          </a:xfrm>
        </p:spPr>
        <p:txBody>
          <a:bodyPr>
            <a:normAutofit/>
          </a:bodyPr>
          <a:lstStyle/>
          <a:p>
            <a:pPr algn="l" rtl="0"/>
            <a:endParaRPr lang="en-US" altLang="he-IL" dirty="0"/>
          </a:p>
          <a:p>
            <a:pPr algn="l" rtl="0"/>
            <a:endParaRPr lang="en-US" altLang="he-IL" dirty="0"/>
          </a:p>
          <a:p>
            <a:pPr algn="l" rtl="0"/>
            <a:endParaRPr lang="en-US" altLang="he-IL" dirty="0"/>
          </a:p>
          <a:p>
            <a:pPr algn="l" rtl="0"/>
            <a:endParaRPr lang="en-US" altLang="he-IL" dirty="0"/>
          </a:p>
          <a:p>
            <a:pPr algn="l" rtl="0">
              <a:buFont typeface="Calibri" panose="020F0502020204030204" pitchFamily="34" charset="0"/>
              <a:buChar char="↓"/>
            </a:pPr>
            <a:r>
              <a:rPr lang="en-US" altLang="he-IL" dirty="0"/>
              <a:t>EEN decreases diversity</a:t>
            </a:r>
          </a:p>
          <a:p>
            <a:pPr algn="l" rtl="0">
              <a:buFont typeface="Calibri" panose="020F0502020204030204" pitchFamily="34" charset="0"/>
              <a:buChar char="↓"/>
            </a:pPr>
            <a:r>
              <a:rPr lang="en-US" altLang="he-IL" dirty="0"/>
              <a:t>Decreases butyrate</a:t>
            </a:r>
          </a:p>
          <a:p>
            <a:pPr algn="l" rtl="0">
              <a:buFont typeface="Calibri" panose="020F0502020204030204" pitchFamily="34" charset="0"/>
              <a:buChar char="↓"/>
            </a:pPr>
            <a:r>
              <a:rPr lang="en-US" altLang="he-IL" dirty="0"/>
              <a:t>Decreases protective species</a:t>
            </a:r>
          </a:p>
        </p:txBody>
      </p:sp>
      <p:pic>
        <p:nvPicPr>
          <p:cNvPr id="809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0019" y="1000125"/>
            <a:ext cx="45085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מלבן 1"/>
          <p:cNvSpPr/>
          <p:nvPr/>
        </p:nvSpPr>
        <p:spPr>
          <a:xfrm>
            <a:off x="35496" y="6402814"/>
            <a:ext cx="4782527" cy="338554"/>
          </a:xfrm>
          <a:prstGeom prst="rect">
            <a:avLst/>
          </a:prstGeom>
        </p:spPr>
        <p:txBody>
          <a:bodyPr wrap="none">
            <a:spAutoFit/>
          </a:bodyPr>
          <a:lstStyle/>
          <a:p>
            <a:r>
              <a:rPr lang="en-US" altLang="he-IL" sz="1600" dirty="0" err="1"/>
              <a:t>Gerasimidis</a:t>
            </a:r>
            <a:r>
              <a:rPr lang="en-US" altLang="he-IL" sz="1600" dirty="0"/>
              <a:t> et al. </a:t>
            </a:r>
            <a:r>
              <a:rPr lang="en-US" sz="1600" dirty="0" err="1"/>
              <a:t>Inflamm</a:t>
            </a:r>
            <a:r>
              <a:rPr lang="en-US" sz="1600" dirty="0"/>
              <a:t> Bowel Dis 2014;20:861–871)</a:t>
            </a:r>
            <a:endParaRPr lang="he-IL" sz="1600" dirty="0"/>
          </a:p>
        </p:txBody>
      </p:sp>
      <p:cxnSp>
        <p:nvCxnSpPr>
          <p:cNvPr id="10" name="מחבר ישר 9"/>
          <p:cNvCxnSpPr/>
          <p:nvPr/>
        </p:nvCxnSpPr>
        <p:spPr>
          <a:xfrm>
            <a:off x="0" y="6237312"/>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מחבר ישר 10"/>
          <p:cNvCxnSpPr/>
          <p:nvPr/>
        </p:nvCxnSpPr>
        <p:spPr>
          <a:xfrm>
            <a:off x="36512" y="764704"/>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Multiply 2"/>
          <p:cNvSpPr/>
          <p:nvPr/>
        </p:nvSpPr>
        <p:spPr>
          <a:xfrm>
            <a:off x="1259632" y="1324912"/>
            <a:ext cx="1713602" cy="324036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8134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fade">
                                      <p:cBhvr>
                                        <p:cTn id="7" dur="1000"/>
                                        <p:tgtEl>
                                          <p:spTgt spid="80901"/>
                                        </p:tgtEl>
                                      </p:cBhvr>
                                    </p:animEffect>
                                    <p:anim calcmode="lin" valueType="num">
                                      <p:cBhvr>
                                        <p:cTn id="8" dur="1000" fill="hold"/>
                                        <p:tgtEl>
                                          <p:spTgt spid="80901"/>
                                        </p:tgtEl>
                                        <p:attrNameLst>
                                          <p:attrName>ppt_x</p:attrName>
                                        </p:attrNameLst>
                                      </p:cBhvr>
                                      <p:tavLst>
                                        <p:tav tm="0">
                                          <p:val>
                                            <p:strVal val="#ppt_x"/>
                                          </p:val>
                                        </p:tav>
                                        <p:tav tm="100000">
                                          <p:val>
                                            <p:strVal val="#ppt_x"/>
                                          </p:val>
                                        </p:tav>
                                      </p:tavLst>
                                    </p:anim>
                                    <p:anim calcmode="lin" valueType="num">
                                      <p:cBhvr>
                                        <p:cTn id="9" dur="1000" fill="hold"/>
                                        <p:tgtEl>
                                          <p:spTgt spid="8090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0900">
                                            <p:txEl>
                                              <p:pRg st="4" end="4"/>
                                            </p:txEl>
                                          </p:spTgt>
                                        </p:tgtEl>
                                        <p:attrNameLst>
                                          <p:attrName>style.visibility</p:attrName>
                                        </p:attrNameLst>
                                      </p:cBhvr>
                                      <p:to>
                                        <p:strVal val="visible"/>
                                      </p:to>
                                    </p:set>
                                    <p:animEffect transition="in" filter="fade">
                                      <p:cBhvr>
                                        <p:cTn id="14" dur="1000"/>
                                        <p:tgtEl>
                                          <p:spTgt spid="80900">
                                            <p:txEl>
                                              <p:pRg st="4" end="4"/>
                                            </p:txEl>
                                          </p:spTgt>
                                        </p:tgtEl>
                                      </p:cBhvr>
                                    </p:animEffect>
                                    <p:anim calcmode="lin" valueType="num">
                                      <p:cBhvr>
                                        <p:cTn id="15" dur="1000" fill="hold"/>
                                        <p:tgtEl>
                                          <p:spTgt spid="80900">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809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0900">
                                            <p:txEl>
                                              <p:pRg st="5" end="5"/>
                                            </p:txEl>
                                          </p:spTgt>
                                        </p:tgtEl>
                                        <p:attrNameLst>
                                          <p:attrName>style.visibility</p:attrName>
                                        </p:attrNameLst>
                                      </p:cBhvr>
                                      <p:to>
                                        <p:strVal val="visible"/>
                                      </p:to>
                                    </p:set>
                                    <p:animEffect transition="in" filter="fade">
                                      <p:cBhvr>
                                        <p:cTn id="21" dur="1000"/>
                                        <p:tgtEl>
                                          <p:spTgt spid="80900">
                                            <p:txEl>
                                              <p:pRg st="5" end="5"/>
                                            </p:txEl>
                                          </p:spTgt>
                                        </p:tgtEl>
                                      </p:cBhvr>
                                    </p:animEffect>
                                    <p:anim calcmode="lin" valueType="num">
                                      <p:cBhvr>
                                        <p:cTn id="22" dur="1000" fill="hold"/>
                                        <p:tgtEl>
                                          <p:spTgt spid="80900">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8090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0900">
                                            <p:txEl>
                                              <p:pRg st="6" end="6"/>
                                            </p:txEl>
                                          </p:spTgt>
                                        </p:tgtEl>
                                        <p:attrNameLst>
                                          <p:attrName>style.visibility</p:attrName>
                                        </p:attrNameLst>
                                      </p:cBhvr>
                                      <p:to>
                                        <p:strVal val="visible"/>
                                      </p:to>
                                    </p:set>
                                    <p:animEffect transition="in" filter="fade">
                                      <p:cBhvr>
                                        <p:cTn id="28" dur="1000"/>
                                        <p:tgtEl>
                                          <p:spTgt spid="80900">
                                            <p:txEl>
                                              <p:pRg st="6" end="6"/>
                                            </p:txEl>
                                          </p:spTgt>
                                        </p:tgtEl>
                                      </p:cBhvr>
                                    </p:animEffect>
                                    <p:anim calcmode="lin" valueType="num">
                                      <p:cBhvr>
                                        <p:cTn id="29" dur="1000" fill="hold"/>
                                        <p:tgtEl>
                                          <p:spTgt spid="80900">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8090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12F3-BF69-BC4F-BA2F-CEE18B005ECA}"/>
              </a:ext>
            </a:extLst>
          </p:cNvPr>
          <p:cNvSpPr>
            <a:spLocks noGrp="1"/>
          </p:cNvSpPr>
          <p:nvPr>
            <p:ph type="title"/>
          </p:nvPr>
        </p:nvSpPr>
        <p:spPr/>
        <p:txBody>
          <a:bodyPr/>
          <a:lstStyle/>
          <a:p>
            <a:endParaRPr lang="en-US"/>
          </a:p>
        </p:txBody>
      </p:sp>
      <p:pic>
        <p:nvPicPr>
          <p:cNvPr id="8" name="Content Placeholder 7" descr="Text, letter&#10;&#10;Description automatically generated">
            <a:extLst>
              <a:ext uri="{FF2B5EF4-FFF2-40B4-BE49-F238E27FC236}">
                <a16:creationId xmlns:a16="http://schemas.microsoft.com/office/drawing/2014/main" id="{CC53B81A-E9DF-6349-9785-733156A618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4659"/>
            <a:ext cx="8234965" cy="5771514"/>
          </a:xfrm>
        </p:spPr>
      </p:pic>
      <p:pic>
        <p:nvPicPr>
          <p:cNvPr id="12" name="Picture 11" descr="Diagram&#10;&#10;Description automatically generated">
            <a:extLst>
              <a:ext uri="{FF2B5EF4-FFF2-40B4-BE49-F238E27FC236}">
                <a16:creationId xmlns:a16="http://schemas.microsoft.com/office/drawing/2014/main" id="{22795EB9-16CB-0C42-BCC4-8FD77F5F866F}"/>
              </a:ext>
            </a:extLst>
          </p:cNvPr>
          <p:cNvPicPr>
            <a:picLocks noChangeAspect="1"/>
          </p:cNvPicPr>
          <p:nvPr/>
        </p:nvPicPr>
        <p:blipFill rotWithShape="1">
          <a:blip r:embed="rId3">
            <a:extLst>
              <a:ext uri="{28A0092B-C50C-407E-A947-70E740481C1C}">
                <a14:useLocalDpi xmlns:a14="http://schemas.microsoft.com/office/drawing/2010/main" val="0"/>
              </a:ext>
            </a:extLst>
          </a:blip>
          <a:srcRect t="1412" b="1"/>
          <a:stretch/>
        </p:blipFill>
        <p:spPr>
          <a:xfrm>
            <a:off x="662854" y="2316603"/>
            <a:ext cx="5814820" cy="2880320"/>
          </a:xfrm>
          <a:prstGeom prst="rect">
            <a:avLst/>
          </a:prstGeom>
          <a:ln>
            <a:solidFill>
              <a:schemeClr val="accent1">
                <a:shade val="50000"/>
              </a:schemeClr>
            </a:solidFill>
          </a:ln>
        </p:spPr>
      </p:pic>
      <p:pic>
        <p:nvPicPr>
          <p:cNvPr id="10" name="Picture 9" descr="Text, letter&#10;&#10;Description automatically generated">
            <a:extLst>
              <a:ext uri="{FF2B5EF4-FFF2-40B4-BE49-F238E27FC236}">
                <a16:creationId xmlns:a16="http://schemas.microsoft.com/office/drawing/2014/main" id="{D1EED0DE-E681-614D-AA90-A7424DA06929}"/>
              </a:ext>
            </a:extLst>
          </p:cNvPr>
          <p:cNvPicPr>
            <a:picLocks noChangeAspect="1"/>
          </p:cNvPicPr>
          <p:nvPr/>
        </p:nvPicPr>
        <p:blipFill rotWithShape="1">
          <a:blip r:embed="rId4">
            <a:extLst>
              <a:ext uri="{28A0092B-C50C-407E-A947-70E740481C1C}">
                <a14:useLocalDpi xmlns:a14="http://schemas.microsoft.com/office/drawing/2010/main" val="0"/>
              </a:ext>
            </a:extLst>
          </a:blip>
          <a:srcRect t="1794" b="22831"/>
          <a:stretch/>
        </p:blipFill>
        <p:spPr>
          <a:xfrm>
            <a:off x="0" y="5354125"/>
            <a:ext cx="9144000" cy="864096"/>
          </a:xfrm>
          <a:prstGeom prst="rect">
            <a:avLst/>
          </a:prstGeom>
          <a:noFill/>
          <a:ln w="38100">
            <a:solidFill>
              <a:srgbClr val="FF0000"/>
            </a:solidFill>
          </a:ln>
        </p:spPr>
      </p:pic>
      <p:sp>
        <p:nvSpPr>
          <p:cNvPr id="15" name="Frame 14">
            <a:extLst>
              <a:ext uri="{FF2B5EF4-FFF2-40B4-BE49-F238E27FC236}">
                <a16:creationId xmlns:a16="http://schemas.microsoft.com/office/drawing/2014/main" id="{85ACD867-B236-2947-93E5-80DD38199813}"/>
              </a:ext>
            </a:extLst>
          </p:cNvPr>
          <p:cNvSpPr/>
          <p:nvPr/>
        </p:nvSpPr>
        <p:spPr>
          <a:xfrm>
            <a:off x="5364088" y="2316603"/>
            <a:ext cx="864096" cy="392317"/>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7AA2FF92-46DF-B345-B3D5-052EA3C77B5D}"/>
              </a:ext>
            </a:extLst>
          </p:cNvPr>
          <p:cNvSpPr/>
          <p:nvPr/>
        </p:nvSpPr>
        <p:spPr>
          <a:xfrm>
            <a:off x="5364088" y="2316603"/>
            <a:ext cx="936104" cy="392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7200800" cy="1152129"/>
          </a:xfrm>
        </p:spPr>
        <p:txBody>
          <a:bodyPr>
            <a:normAutofit fontScale="90000"/>
          </a:bodyPr>
          <a:lstStyle/>
          <a:p>
            <a:r>
              <a:rPr lang="en-US" dirty="0" smtClean="0"/>
              <a:t/>
            </a:r>
            <a:br>
              <a:rPr lang="en-US" dirty="0" smtClean="0"/>
            </a:br>
            <a:r>
              <a:rPr lang="en-US" dirty="0" smtClean="0"/>
              <a:t>The </a:t>
            </a:r>
            <a:r>
              <a:rPr lang="en-US" dirty="0" smtClean="0"/>
              <a:t>intestine is the largest barrier from the outside world </a:t>
            </a:r>
            <a:endParaRPr lang="en-NZ" dirty="0"/>
          </a:p>
        </p:txBody>
      </p:sp>
      <p:pic>
        <p:nvPicPr>
          <p:cNvPr id="5" name="Content Placeholder 4">
            <a:extLst>
              <a:ext uri="{FF2B5EF4-FFF2-40B4-BE49-F238E27FC236}">
                <a16:creationId xmlns:a16="http://schemas.microsoft.com/office/drawing/2014/main" id="{BAECF6E5-2A53-154C-A43A-6CBAC42E3A11}"/>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5792" t="26087"/>
          <a:stretch/>
        </p:blipFill>
        <p:spPr>
          <a:xfrm>
            <a:off x="4067943" y="1611386"/>
            <a:ext cx="5087817" cy="5246614"/>
          </a:xfrm>
        </p:spPr>
      </p:pic>
      <p:sp>
        <p:nvSpPr>
          <p:cNvPr id="4" name="Left Brace 3"/>
          <p:cNvSpPr/>
          <p:nvPr/>
        </p:nvSpPr>
        <p:spPr>
          <a:xfrm>
            <a:off x="3995936" y="2276872"/>
            <a:ext cx="72008" cy="576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6" name="Left Brace 5"/>
          <p:cNvSpPr/>
          <p:nvPr/>
        </p:nvSpPr>
        <p:spPr>
          <a:xfrm>
            <a:off x="3979899" y="2938513"/>
            <a:ext cx="72008" cy="2398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7" name="Left Brace 6"/>
          <p:cNvSpPr/>
          <p:nvPr/>
        </p:nvSpPr>
        <p:spPr>
          <a:xfrm>
            <a:off x="3923928" y="3333180"/>
            <a:ext cx="127979" cy="6718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0" name="TextBox 9"/>
          <p:cNvSpPr txBox="1"/>
          <p:nvPr/>
        </p:nvSpPr>
        <p:spPr>
          <a:xfrm>
            <a:off x="2235671" y="2426404"/>
            <a:ext cx="1728192" cy="276999"/>
          </a:xfrm>
          <a:prstGeom prst="rect">
            <a:avLst/>
          </a:prstGeom>
          <a:noFill/>
        </p:spPr>
        <p:txBody>
          <a:bodyPr wrap="square" rtlCol="0">
            <a:spAutoFit/>
          </a:bodyPr>
          <a:lstStyle/>
          <a:p>
            <a:r>
              <a:rPr lang="en-US" sz="1200" dirty="0" smtClean="0"/>
              <a:t>Outer Mucous layer</a:t>
            </a:r>
            <a:endParaRPr lang="en-NZ" sz="1200" dirty="0"/>
          </a:p>
        </p:txBody>
      </p:sp>
      <p:sp>
        <p:nvSpPr>
          <p:cNvPr id="11" name="TextBox 10"/>
          <p:cNvSpPr txBox="1"/>
          <p:nvPr/>
        </p:nvSpPr>
        <p:spPr>
          <a:xfrm>
            <a:off x="2235671" y="2852936"/>
            <a:ext cx="1728192" cy="276999"/>
          </a:xfrm>
          <a:prstGeom prst="rect">
            <a:avLst/>
          </a:prstGeom>
          <a:noFill/>
        </p:spPr>
        <p:txBody>
          <a:bodyPr wrap="square" rtlCol="0">
            <a:spAutoFit/>
          </a:bodyPr>
          <a:lstStyle/>
          <a:p>
            <a:r>
              <a:rPr lang="en-US" sz="1200" dirty="0" smtClean="0"/>
              <a:t>Inner Mucous layer</a:t>
            </a:r>
            <a:endParaRPr lang="en-NZ" sz="1200" dirty="0"/>
          </a:p>
        </p:txBody>
      </p:sp>
      <p:sp>
        <p:nvSpPr>
          <p:cNvPr id="12" name="TextBox 11"/>
          <p:cNvSpPr txBox="1"/>
          <p:nvPr/>
        </p:nvSpPr>
        <p:spPr>
          <a:xfrm>
            <a:off x="2243555" y="3428161"/>
            <a:ext cx="1728192" cy="276999"/>
          </a:xfrm>
          <a:prstGeom prst="rect">
            <a:avLst/>
          </a:prstGeom>
          <a:noFill/>
        </p:spPr>
        <p:txBody>
          <a:bodyPr wrap="square" rtlCol="0">
            <a:spAutoFit/>
          </a:bodyPr>
          <a:lstStyle/>
          <a:p>
            <a:r>
              <a:rPr lang="en-US" sz="1200" dirty="0" smtClean="0"/>
              <a:t>Epithelial cells</a:t>
            </a:r>
            <a:endParaRPr lang="en-NZ" sz="1200" dirty="0"/>
          </a:p>
        </p:txBody>
      </p:sp>
    </p:spTree>
    <p:extLst>
      <p:ext uri="{BB962C8B-B14F-4D97-AF65-F5344CB8AC3E}">
        <p14:creationId xmlns:p14="http://schemas.microsoft.com/office/powerpoint/2010/main" val="2433938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51C2-B80D-9140-82E8-967688C231F0}"/>
              </a:ext>
            </a:extLst>
          </p:cNvPr>
          <p:cNvSpPr>
            <a:spLocks noGrp="1"/>
          </p:cNvSpPr>
          <p:nvPr>
            <p:ph type="title"/>
          </p:nvPr>
        </p:nvSpPr>
        <p:spPr>
          <a:xfrm>
            <a:off x="179512" y="116632"/>
            <a:ext cx="8534772" cy="1063891"/>
          </a:xfrm>
        </p:spPr>
        <p:txBody>
          <a:bodyPr>
            <a:normAutofit/>
          </a:bodyPr>
          <a:lstStyle/>
          <a:p>
            <a:pPr algn="ctr"/>
            <a:r>
              <a:rPr lang="en-US" dirty="0"/>
              <a:t>Mechanism of action – Role of Microbiota</a:t>
            </a:r>
          </a:p>
        </p:txBody>
      </p:sp>
      <p:pic>
        <p:nvPicPr>
          <p:cNvPr id="8" name="Content Placeholder 4" descr="Graphical user interface, website&#10;&#10;Description automatically generated">
            <a:extLst>
              <a:ext uri="{FF2B5EF4-FFF2-40B4-BE49-F238E27FC236}">
                <a16:creationId xmlns:a16="http://schemas.microsoft.com/office/drawing/2014/main" id="{9ADBDB5A-C36B-814C-8D55-20262AA541BA}"/>
              </a:ext>
            </a:extLst>
          </p:cNvPr>
          <p:cNvPicPr>
            <a:picLocks noChangeAspect="1"/>
          </p:cNvPicPr>
          <p:nvPr/>
        </p:nvPicPr>
        <p:blipFill rotWithShape="1">
          <a:blip r:embed="rId2">
            <a:extLst>
              <a:ext uri="{28A0092B-C50C-407E-A947-70E740481C1C}">
                <a14:useLocalDpi xmlns:a14="http://schemas.microsoft.com/office/drawing/2010/main" val="0"/>
              </a:ext>
            </a:extLst>
          </a:blip>
          <a:srcRect t="15612" b="1"/>
          <a:stretch/>
        </p:blipFill>
        <p:spPr>
          <a:xfrm>
            <a:off x="40049" y="1180523"/>
            <a:ext cx="9063901" cy="4618195"/>
          </a:xfrm>
          <a:prstGeom prst="rect">
            <a:avLst/>
          </a:prstGeom>
          <a:effectLst>
            <a:glow>
              <a:schemeClr val="accent1">
                <a:alpha val="40000"/>
              </a:schemeClr>
            </a:glow>
            <a:softEdge rad="12700"/>
          </a:effectLst>
        </p:spPr>
      </p:pic>
    </p:spTree>
    <p:extLst>
      <p:ext uri="{BB962C8B-B14F-4D97-AF65-F5344CB8AC3E}">
        <p14:creationId xmlns:p14="http://schemas.microsoft.com/office/powerpoint/2010/main" val="2348754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845A-656B-9E4D-BA49-E69DF62875AE}"/>
              </a:ext>
            </a:extLst>
          </p:cNvPr>
          <p:cNvSpPr>
            <a:spLocks noGrp="1"/>
          </p:cNvSpPr>
          <p:nvPr>
            <p:ph type="title"/>
          </p:nvPr>
        </p:nvSpPr>
        <p:spPr/>
        <p:txBody>
          <a:bodyPr/>
          <a:lstStyle/>
          <a:p>
            <a:r>
              <a:rPr lang="en-US" dirty="0"/>
              <a:t>Disclaimer- </a:t>
            </a:r>
          </a:p>
        </p:txBody>
      </p:sp>
      <p:sp>
        <p:nvSpPr>
          <p:cNvPr id="3" name="Content Placeholder 2">
            <a:extLst>
              <a:ext uri="{FF2B5EF4-FFF2-40B4-BE49-F238E27FC236}">
                <a16:creationId xmlns:a16="http://schemas.microsoft.com/office/drawing/2014/main" id="{433AF844-86CB-7344-ABD1-C923A07D074E}"/>
              </a:ext>
            </a:extLst>
          </p:cNvPr>
          <p:cNvSpPr>
            <a:spLocks noGrp="1"/>
          </p:cNvSpPr>
          <p:nvPr>
            <p:ph idx="1"/>
          </p:nvPr>
        </p:nvSpPr>
        <p:spPr/>
        <p:txBody>
          <a:bodyPr/>
          <a:lstStyle/>
          <a:p>
            <a:r>
              <a:rPr lang="en-US" dirty="0"/>
              <a:t>I’m a </a:t>
            </a:r>
            <a:r>
              <a:rPr lang="en-US" dirty="0" err="1"/>
              <a:t>paediatrician</a:t>
            </a:r>
            <a:endParaRPr lang="en-US" dirty="0"/>
          </a:p>
        </p:txBody>
      </p:sp>
    </p:spTree>
    <p:extLst>
      <p:ext uri="{BB962C8B-B14F-4D97-AF65-F5344CB8AC3E}">
        <p14:creationId xmlns:p14="http://schemas.microsoft.com/office/powerpoint/2010/main" val="2079694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כותרת 1"/>
          <p:cNvSpPr>
            <a:spLocks noGrp="1"/>
          </p:cNvSpPr>
          <p:nvPr>
            <p:ph type="title"/>
          </p:nvPr>
        </p:nvSpPr>
        <p:spPr/>
        <p:txBody>
          <a:bodyPr/>
          <a:lstStyle/>
          <a:p>
            <a:pPr eaLnBrk="1" hangingPunct="1"/>
            <a:r>
              <a:rPr lang="en-US" altLang="he-IL" dirty="0"/>
              <a:t> </a:t>
            </a:r>
            <a:endParaRPr lang="he-IL" altLang="he-IL" dirty="0"/>
          </a:p>
        </p:txBody>
      </p:sp>
      <p:graphicFrame>
        <p:nvGraphicFramePr>
          <p:cNvPr id="7" name="מציין מיקום תוכן 6"/>
          <p:cNvGraphicFramePr>
            <a:graphicFrameLocks noGrp="1"/>
          </p:cNvGraphicFramePr>
          <p:nvPr>
            <p:ph idx="1"/>
            <p:extLst>
              <p:ext uri="{D42A27DB-BD31-4B8C-83A1-F6EECF244321}">
                <p14:modId xmlns:p14="http://schemas.microsoft.com/office/powerpoint/2010/main" val="1890564867"/>
              </p:ext>
            </p:extLst>
          </p:nvPr>
        </p:nvGraphicFramePr>
        <p:xfrm>
          <a:off x="0" y="0"/>
          <a:ext cx="9036496" cy="6857997"/>
        </p:xfrm>
        <a:graphic>
          <a:graphicData uri="http://schemas.openxmlformats.org/drawingml/2006/table">
            <a:tbl>
              <a:tblPr rtl="1"/>
              <a:tblGrid>
                <a:gridCol w="1705269">
                  <a:extLst>
                    <a:ext uri="{9D8B030D-6E8A-4147-A177-3AD203B41FA5}">
                      <a16:colId xmlns:a16="http://schemas.microsoft.com/office/drawing/2014/main" val="20000"/>
                    </a:ext>
                  </a:extLst>
                </a:gridCol>
                <a:gridCol w="1093406">
                  <a:extLst>
                    <a:ext uri="{9D8B030D-6E8A-4147-A177-3AD203B41FA5}">
                      <a16:colId xmlns:a16="http://schemas.microsoft.com/office/drawing/2014/main" val="20001"/>
                    </a:ext>
                  </a:extLst>
                </a:gridCol>
                <a:gridCol w="3447092">
                  <a:extLst>
                    <a:ext uri="{9D8B030D-6E8A-4147-A177-3AD203B41FA5}">
                      <a16:colId xmlns:a16="http://schemas.microsoft.com/office/drawing/2014/main" val="20002"/>
                    </a:ext>
                  </a:extLst>
                </a:gridCol>
                <a:gridCol w="1295241">
                  <a:extLst>
                    <a:ext uri="{9D8B030D-6E8A-4147-A177-3AD203B41FA5}">
                      <a16:colId xmlns:a16="http://schemas.microsoft.com/office/drawing/2014/main" val="20003"/>
                    </a:ext>
                  </a:extLst>
                </a:gridCol>
                <a:gridCol w="1495488">
                  <a:extLst>
                    <a:ext uri="{9D8B030D-6E8A-4147-A177-3AD203B41FA5}">
                      <a16:colId xmlns:a16="http://schemas.microsoft.com/office/drawing/2014/main" val="20004"/>
                    </a:ext>
                  </a:extLst>
                </a:gridCol>
              </a:tblGrid>
              <a:tr h="4603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rgbClr val="FFFFFF"/>
                          </a:solidFill>
                          <a:effectLst/>
                          <a:latin typeface="Calibri" pitchFamily="34" charset="0"/>
                          <a:cs typeface="Arial" pitchFamily="34" charset="0"/>
                        </a:rPr>
                        <a:t>Reference</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Calibri" pitchFamily="34" charset="0"/>
                          <a:cs typeface="Arial" pitchFamily="34" charset="0"/>
                        </a:rPr>
                        <a:t>Model</a:t>
                      </a:r>
                      <a:endParaRPr kumimoji="0" lang="he-IL" sz="1000" b="1" i="0" u="none" strike="noStrike" cap="none" normalizeH="0" baseline="0">
                        <a:ln>
                          <a:noFill/>
                        </a:ln>
                        <a:solidFill>
                          <a:srgbClr val="FFFFFF"/>
                        </a:solidFill>
                        <a:effectLst/>
                        <a:latin typeface="Calibri" pitchFamily="34" charset="0"/>
                        <a:cs typeface="David" pitchFamily="34" charset="-79"/>
                      </a:endParaRPr>
                    </a:p>
                  </a:txBody>
                  <a:tcPr marL="91430" marR="9143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Calibri" pitchFamily="34" charset="0"/>
                          <a:cs typeface="Arial" pitchFamily="34" charset="0"/>
                        </a:rPr>
                        <a:t>Effect</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Calibri" pitchFamily="34" charset="0"/>
                          <a:cs typeface="Arial" pitchFamily="34" charset="0"/>
                        </a:rPr>
                        <a:t>Dietary component</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he-IL" sz="1000" b="1" i="0" u="none" strike="noStrike" cap="none" normalizeH="0" baseline="0">
                        <a:ln>
                          <a:noFill/>
                        </a:ln>
                        <a:solidFill>
                          <a:srgbClr val="FFFFFF"/>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427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Devkota S, Nature, 2012</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F5F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1" u="none" strike="noStrike" cap="none" normalizeH="0" baseline="0">
                          <a:ln>
                            <a:noFill/>
                          </a:ln>
                          <a:solidFill>
                            <a:srgbClr val="231F20"/>
                          </a:solidFill>
                          <a:effectLst/>
                          <a:latin typeface="Calibri" pitchFamily="34" charset="0"/>
                          <a:cs typeface="Arial" pitchFamily="34" charset="0"/>
                        </a:rPr>
                        <a:t>IL 10–/– </a:t>
                      </a:r>
                      <a:r>
                        <a:rPr kumimoji="0" lang="en-US" sz="1000" b="1" i="0" u="none" strike="noStrike" cap="none" normalizeH="0" baseline="0">
                          <a:ln>
                            <a:noFill/>
                          </a:ln>
                          <a:solidFill>
                            <a:srgbClr val="231F20"/>
                          </a:solidFill>
                          <a:effectLst/>
                          <a:latin typeface="Calibri" pitchFamily="34" charset="0"/>
                          <a:cs typeface="Arial" pitchFamily="34" charset="0"/>
                        </a:rPr>
                        <a:t>mice</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F5FA"/>
                    </a:solidFill>
                  </a:tcPr>
                </a:tc>
                <a:tc>
                  <a:txBody>
                    <a:bodyPr/>
                    <a:lstStyle/>
                    <a:p>
                      <a:pPr marL="342900" marR="0" lvl="0" indent="-342900" algn="l"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en-US" sz="1000" b="1" i="0" u="none" strike="noStrike" cap="none" normalizeH="0" baseline="0">
                          <a:ln>
                            <a:noFill/>
                          </a:ln>
                          <a:solidFill>
                            <a:srgbClr val="000000"/>
                          </a:solidFill>
                          <a:effectLst/>
                          <a:latin typeface="Calibri" pitchFamily="34" charset="0"/>
                          <a:cs typeface="Arial" pitchFamily="34" charset="0"/>
                        </a:rPr>
                        <a:t>Low diversity,</a:t>
                      </a:r>
                    </a:p>
                    <a:p>
                      <a:pPr marL="342900" marR="0" lvl="0" indent="-342900" algn="l"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en-US" sz="1000" b="1" i="0" u="none" strike="noStrike" cap="none" normalizeH="0" baseline="0">
                          <a:ln>
                            <a:noFill/>
                          </a:ln>
                          <a:solidFill>
                            <a:srgbClr val="231F20"/>
                          </a:solidFill>
                          <a:effectLst/>
                          <a:latin typeface="Calibri" pitchFamily="34" charset="0"/>
                          <a:cs typeface="Arial" pitchFamily="34" charset="0"/>
                        </a:rPr>
                        <a:t>Dysbiosis</a:t>
                      </a:r>
                      <a:endParaRPr kumimoji="0" lang="en-US" sz="1000" b="1" i="0" u="none" strike="noStrike" cap="none" normalizeH="0" baseline="0">
                        <a:ln>
                          <a:noFill/>
                        </a:ln>
                        <a:solidFill>
                          <a:srgbClr val="000000"/>
                        </a:solidFill>
                        <a:effectLst/>
                        <a:latin typeface="Calibri" pitchFamily="34" charset="0"/>
                        <a:cs typeface="Arial" pitchFamily="34" charset="0"/>
                      </a:endParaRPr>
                    </a:p>
                    <a:p>
                      <a:pPr marL="342900" marR="0" lvl="0" indent="-342900" algn="l"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en-US" sz="1000" b="1" i="0" u="none" strike="noStrike" cap="none" normalizeH="0" baseline="0">
                          <a:ln>
                            <a:noFill/>
                          </a:ln>
                          <a:solidFill>
                            <a:srgbClr val="231F20"/>
                          </a:solidFill>
                          <a:effectLst/>
                          <a:latin typeface="Calibri" pitchFamily="34" charset="0"/>
                          <a:cs typeface="Arial" pitchFamily="34" charset="0"/>
                        </a:rPr>
                        <a:t>Presence of Bilophila wadsworthia</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F5F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Milk Fats</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F5FA"/>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Calibri" pitchFamily="34" charset="0"/>
                          <a:cs typeface="Arial" pitchFamily="34" charset="0"/>
                        </a:rPr>
                        <a:t>Microbiome</a:t>
                      </a:r>
                      <a:endParaRPr kumimoji="0" lang="he-IL" sz="1400" b="1" i="0" u="none" strike="noStrike" cap="none" normalizeH="0" baseline="0">
                        <a:ln>
                          <a:noFill/>
                        </a:ln>
                        <a:solidFill>
                          <a:srgbClr val="000000"/>
                        </a:solidFill>
                        <a:effectLst/>
                        <a:latin typeface="Calibri" pitchFamily="34" charset="0"/>
                        <a:cs typeface="David" pitchFamily="34" charset="-79"/>
                      </a:endParaRPr>
                    </a:p>
                  </a:txBody>
                  <a:tcPr marL="91430" marR="9143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F5FA"/>
                    </a:solidFill>
                  </a:tcPr>
                </a:tc>
                <a:extLst>
                  <a:ext uri="{0D108BD9-81ED-4DB2-BD59-A6C34878D82A}">
                    <a16:rowId xmlns:a16="http://schemas.microsoft.com/office/drawing/2014/main" val="10001"/>
                  </a:ext>
                </a:extLst>
              </a:tr>
              <a:tr h="4285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Martinez M. Gut, 2014</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F5F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CEABAC 10 mice</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F5FA"/>
                    </a:solidFill>
                  </a:tcPr>
                </a:tc>
                <a:tc>
                  <a:txBody>
                    <a:bodyPr/>
                    <a:lstStyle/>
                    <a:p>
                      <a:pPr marL="342900" marR="0" lvl="0" indent="-342900" algn="l"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en-US" sz="1000" b="1" i="0" u="none" strike="noStrike" cap="none" normalizeH="0" baseline="0">
                          <a:ln>
                            <a:noFill/>
                          </a:ln>
                          <a:solidFill>
                            <a:srgbClr val="000000"/>
                          </a:solidFill>
                          <a:effectLst/>
                          <a:latin typeface="Calibri" pitchFamily="34" charset="0"/>
                          <a:cs typeface="Arial" pitchFamily="34" charset="0"/>
                        </a:rPr>
                        <a:t>Low diversity,</a:t>
                      </a:r>
                    </a:p>
                    <a:p>
                      <a:pPr marL="342900" marR="0" lvl="0" indent="-342900" algn="l"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en-US" sz="1000" b="1" i="0" u="none" strike="noStrike" cap="none" normalizeH="0" baseline="0">
                          <a:ln>
                            <a:noFill/>
                          </a:ln>
                          <a:solidFill>
                            <a:srgbClr val="231F20"/>
                          </a:solidFill>
                          <a:effectLst/>
                          <a:latin typeface="Calibri" pitchFamily="34" charset="0"/>
                          <a:cs typeface="Arial" pitchFamily="34" charset="0"/>
                        </a:rPr>
                        <a:t>Dysbiosis  AIEC Colonization</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F5F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High Fat + Simple sugars</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F5FA"/>
                    </a:solidFill>
                  </a:tcPr>
                </a:tc>
                <a:tc vMerge="1">
                  <a:txBody>
                    <a:bodyPr/>
                    <a:lstStyle/>
                    <a:p>
                      <a:pPr rtl="1"/>
                      <a:endParaRPr lang="he-IL"/>
                    </a:p>
                  </a:txBody>
                  <a:tcPr/>
                </a:tc>
                <a:extLst>
                  <a:ext uri="{0D108BD9-81ED-4DB2-BD59-A6C34878D82A}">
                    <a16:rowId xmlns:a16="http://schemas.microsoft.com/office/drawing/2014/main" val="10002"/>
                  </a:ext>
                </a:extLst>
              </a:tr>
              <a:tr h="6427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Choi H</a:t>
                      </a:r>
                      <a:r>
                        <a:rPr kumimoji="0" lang="en-US" sz="1000" b="1" i="0" u="none" strike="noStrike" cap="none" normalizeH="0" baseline="0">
                          <a:ln>
                            <a:noFill/>
                          </a:ln>
                          <a:solidFill>
                            <a:srgbClr val="000000"/>
                          </a:solidFill>
                          <a:effectLst/>
                          <a:latin typeface="Calibri" pitchFamily="34" charset="0"/>
                          <a:cs typeface="Arial" pitchFamily="34" charset="0"/>
                        </a:rPr>
                        <a:t>,</a:t>
                      </a:r>
                      <a:r>
                        <a:rPr kumimoji="0" lang="en-US" sz="1000" b="1" i="0" u="none" strike="noStrike" cap="none" normalizeH="0" baseline="0">
                          <a:ln>
                            <a:noFill/>
                          </a:ln>
                          <a:solidFill>
                            <a:srgbClr val="231F20"/>
                          </a:solidFill>
                          <a:effectLst/>
                          <a:latin typeface="Calibri" pitchFamily="34" charset="0"/>
                          <a:cs typeface="Arial" pitchFamily="34" charset="0"/>
                        </a:rPr>
                        <a:t> Toxicol Lett 2012</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HCT-8 cells, HT-29 Cells, Caco-2 Cells</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342900" marR="0" lvl="0" indent="-342900" algn="l"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en-US" sz="1000" b="1" i="0" u="none" strike="noStrike" cap="none" normalizeH="0" baseline="0">
                          <a:ln>
                            <a:noFill/>
                          </a:ln>
                          <a:solidFill>
                            <a:srgbClr val="000000"/>
                          </a:solidFill>
                          <a:effectLst/>
                          <a:latin typeface="Calibri" pitchFamily="34" charset="0"/>
                          <a:cs typeface="Arial" pitchFamily="34" charset="0"/>
                        </a:rPr>
                        <a:t>Lowered Transepithelial  resistance</a:t>
                      </a:r>
                    </a:p>
                    <a:p>
                      <a:pPr marL="342900" marR="0" lvl="0" indent="-342900" algn="l"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en-US" sz="1000" b="1" i="0" u="none" strike="noStrike" cap="none" normalizeH="0" baseline="0">
                          <a:ln>
                            <a:noFill/>
                          </a:ln>
                          <a:solidFill>
                            <a:srgbClr val="231F20"/>
                          </a:solidFill>
                          <a:effectLst/>
                          <a:latin typeface="Calibri" pitchFamily="34" charset="0"/>
                          <a:cs typeface="Arial" pitchFamily="34" charset="0"/>
                        </a:rPr>
                        <a:t>Discontinuous and irregular ZO-1 (zonula occludens) expression</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Carrageenan (E407).</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pitchFamily="34" charset="0"/>
                        </a:rPr>
                        <a:t>Intestinal Permeability (IP)</a:t>
                      </a:r>
                      <a:endParaRPr kumimoji="0" lang="he-IL" sz="1400" b="1" i="0" u="none" strike="noStrike" cap="none" normalizeH="0" baseline="0" dirty="0">
                        <a:ln>
                          <a:noFill/>
                        </a:ln>
                        <a:solidFill>
                          <a:srgbClr val="000000"/>
                        </a:solidFill>
                        <a:effectLst/>
                        <a:latin typeface="Calibri" pitchFamily="34" charset="0"/>
                        <a:cs typeface="David" pitchFamily="34" charset="-79"/>
                      </a:endParaRPr>
                    </a:p>
                  </a:txBody>
                  <a:tcPr marL="91430" marR="9143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3"/>
                  </a:ext>
                </a:extLst>
              </a:tr>
              <a:tr h="4285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Martinez M. Gut, 2014</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CEABAC 10 mice</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31750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Claudin 2 over expressed</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alibri" pitchFamily="34" charset="0"/>
                          <a:cs typeface="Arial" pitchFamily="34" charset="0"/>
                        </a:rPr>
                        <a:t>High Fat + Simple sugars</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vMerge="1">
                  <a:txBody>
                    <a:bodyPr/>
                    <a:lstStyle/>
                    <a:p>
                      <a:pPr rtl="1"/>
                      <a:endParaRPr lang="he-IL"/>
                    </a:p>
                  </a:txBody>
                  <a:tcPr/>
                </a:tc>
                <a:extLst>
                  <a:ext uri="{0D108BD9-81ED-4DB2-BD59-A6C34878D82A}">
                    <a16:rowId xmlns:a16="http://schemas.microsoft.com/office/drawing/2014/main" val="10004"/>
                  </a:ext>
                </a:extLst>
              </a:tr>
              <a:tr h="4285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Suzuki T, Nutr Metab (Lond) 2010</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mutant obese Long-Evans rats</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Dose dependent</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alibri" pitchFamily="34" charset="0"/>
                          <a:cs typeface="Arial" pitchFamily="34" charset="0"/>
                        </a:rPr>
                        <a:t>High Animal Fat</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vMerge="1">
                  <a:txBody>
                    <a:bodyPr/>
                    <a:lstStyle/>
                    <a:p>
                      <a:pPr rtl="1"/>
                      <a:endParaRPr lang="he-IL"/>
                    </a:p>
                  </a:txBody>
                  <a:tcPr/>
                </a:tc>
                <a:extLst>
                  <a:ext uri="{0D108BD9-81ED-4DB2-BD59-A6C34878D82A}">
                    <a16:rowId xmlns:a16="http://schemas.microsoft.com/office/drawing/2014/main" val="10005"/>
                  </a:ext>
                </a:extLst>
              </a:tr>
              <a:tr h="93571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err="1">
                          <a:ln>
                            <a:noFill/>
                          </a:ln>
                          <a:solidFill>
                            <a:srgbClr val="231F20"/>
                          </a:solidFill>
                          <a:effectLst/>
                          <a:latin typeface="Calibri" pitchFamily="34" charset="0"/>
                          <a:cs typeface="Arial" pitchFamily="34" charset="0"/>
                        </a:rPr>
                        <a:t>Lamers</a:t>
                      </a:r>
                      <a:r>
                        <a:rPr kumimoji="0" lang="en-US" sz="1000" b="1" i="0" u="none" strike="noStrike" cap="none" normalizeH="0" baseline="0" dirty="0">
                          <a:ln>
                            <a:noFill/>
                          </a:ln>
                          <a:solidFill>
                            <a:srgbClr val="231F20"/>
                          </a:solidFill>
                          <a:effectLst/>
                          <a:latin typeface="Calibri" pitchFamily="34" charset="0"/>
                          <a:cs typeface="Arial" pitchFamily="34" charset="0"/>
                        </a:rPr>
                        <a:t>, Gastroenterology</a:t>
                      </a:r>
                      <a:endParaRPr kumimoji="0" lang="en-US" sz="1000" b="1" i="0" u="none" strike="noStrike" cap="none" normalizeH="0" baseline="0" dirty="0">
                        <a:ln>
                          <a:noFill/>
                        </a:ln>
                        <a:solidFill>
                          <a:srgbClr val="000000"/>
                        </a:solidFill>
                        <a:effectLst/>
                        <a:latin typeface="Calibri" pitchFamily="34" charset="0"/>
                        <a:cs typeface="Arial"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rgbClr val="231F20"/>
                          </a:solidFill>
                          <a:effectLst/>
                          <a:latin typeface="Calibri" pitchFamily="34" charset="0"/>
                          <a:cs typeface="Arial" pitchFamily="34" charset="0"/>
                        </a:rPr>
                        <a:t>2008</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rgbClr val="231F20"/>
                          </a:solidFill>
                          <a:effectLst/>
                          <a:latin typeface="Calibri" pitchFamily="34" charset="0"/>
                          <a:cs typeface="Arial" pitchFamily="34" charset="0"/>
                        </a:rPr>
                        <a:t>Wagner et al </a:t>
                      </a:r>
                      <a:r>
                        <a:rPr kumimoji="0" lang="en-US" sz="1000" b="1" i="0" u="none" strike="noStrike" cap="none" normalizeH="0" baseline="0" dirty="0" err="1">
                          <a:ln>
                            <a:noFill/>
                          </a:ln>
                          <a:solidFill>
                            <a:srgbClr val="231F20"/>
                          </a:solidFill>
                          <a:effectLst/>
                          <a:latin typeface="Calibri" pitchFamily="34" charset="0"/>
                          <a:cs typeface="Arial" pitchFamily="34" charset="0"/>
                        </a:rPr>
                        <a:t>Inflamm</a:t>
                      </a:r>
                      <a:r>
                        <a:rPr kumimoji="0" lang="en-US" sz="1000" b="1" i="0" u="none" strike="noStrike" cap="none" normalizeH="0" baseline="0" dirty="0">
                          <a:ln>
                            <a:noFill/>
                          </a:ln>
                          <a:solidFill>
                            <a:srgbClr val="231F20"/>
                          </a:solidFill>
                          <a:effectLst/>
                          <a:latin typeface="Calibri" pitchFamily="34" charset="0"/>
                          <a:cs typeface="Arial" pitchFamily="34" charset="0"/>
                        </a:rPr>
                        <a:t> Bowel Dis 2013</a:t>
                      </a:r>
                      <a:endParaRPr kumimoji="0" lang="en-US" sz="1000" b="1" i="0" u="none" strike="noStrike" cap="none" normalizeH="0" baseline="0" dirty="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Human intestinal epithelial cell</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Caco2 cells</a:t>
                      </a:r>
                      <a:endParaRPr kumimoji="0" lang="en-US" sz="1000" b="1" i="0" u="none" strike="noStrike" cap="none" normalizeH="0" baseline="0">
                        <a:ln>
                          <a:noFill/>
                        </a:ln>
                        <a:solidFill>
                          <a:srgbClr val="000000"/>
                        </a:solidFill>
                        <a:effectLst/>
                        <a:latin typeface="Calibri" pitchFamily="34" charset="0"/>
                        <a:cs typeface="Arial"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IEC6 cells</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Zonulin release, causes tight junction disassembly</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Increase Inflammation Ileum TNF </a:t>
                      </a:r>
                      <a:r>
                        <a:rPr kumimoji="0" lang="el-GR" sz="1000" b="1" i="0" u="none" strike="noStrike" cap="none" normalizeH="0" baseline="0">
                          <a:ln>
                            <a:noFill/>
                          </a:ln>
                          <a:solidFill>
                            <a:srgbClr val="231F20"/>
                          </a:solidFill>
                          <a:effectLst/>
                          <a:latin typeface="Calibri" pitchFamily="34" charset="0"/>
                          <a:cs typeface="Arial" pitchFamily="34" charset="0"/>
                        </a:rPr>
                        <a:t>Δ</a:t>
                      </a:r>
                      <a:r>
                        <a:rPr kumimoji="0" lang="en-US" sz="700" b="0" i="0" u="none" strike="noStrike" cap="none" normalizeH="0" baseline="0">
                          <a:ln>
                            <a:noFill/>
                          </a:ln>
                          <a:solidFill>
                            <a:srgbClr val="000000"/>
                          </a:solidFill>
                          <a:effectLst/>
                          <a:latin typeface="AdvPS7DA6"/>
                          <a:cs typeface="Arial" pitchFamily="34" charset="0"/>
                        </a:rPr>
                        <a:t> </a:t>
                      </a:r>
                      <a:r>
                        <a:rPr kumimoji="0" lang="en-US" sz="700" b="0" i="0" u="none" strike="noStrike" cap="none" normalizeH="0" baseline="0">
                          <a:ln>
                            <a:noFill/>
                          </a:ln>
                          <a:solidFill>
                            <a:srgbClr val="000000"/>
                          </a:solidFill>
                          <a:effectLst/>
                          <a:latin typeface="AdvOT140f2bdb"/>
                          <a:cs typeface="Arial" pitchFamily="34" charset="0"/>
                        </a:rPr>
                        <a:t>ARE/WT</a:t>
                      </a:r>
                      <a:r>
                        <a:rPr kumimoji="0" lang="en-US" sz="1000" b="1" i="0" u="none" strike="noStrike" cap="none" normalizeH="0" baseline="0">
                          <a:ln>
                            <a:noFill/>
                          </a:ln>
                          <a:solidFill>
                            <a:srgbClr val="231F20"/>
                          </a:solidFill>
                          <a:effectLst/>
                          <a:latin typeface="Calibri" pitchFamily="34" charset="0"/>
                          <a:cs typeface="Arial" pitchFamily="34" charset="0"/>
                        </a:rPr>
                        <a:t>  mouse </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alibri" pitchFamily="34" charset="0"/>
                          <a:cs typeface="Arial" pitchFamily="34" charset="0"/>
                        </a:rPr>
                        <a:t>Gluten</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vMerge="1">
                  <a:txBody>
                    <a:bodyPr/>
                    <a:lstStyle/>
                    <a:p>
                      <a:pPr rtl="1"/>
                      <a:endParaRPr lang="he-IL"/>
                    </a:p>
                  </a:txBody>
                  <a:tcPr/>
                </a:tc>
                <a:extLst>
                  <a:ext uri="{0D108BD9-81ED-4DB2-BD59-A6C34878D82A}">
                    <a16:rowId xmlns:a16="http://schemas.microsoft.com/office/drawing/2014/main" val="10006"/>
                  </a:ext>
                </a:extLst>
              </a:tr>
              <a:tr h="428520">
                <a:tc row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rgbClr val="231F20"/>
                          </a:solidFill>
                          <a:effectLst/>
                          <a:latin typeface="Calibri" pitchFamily="34" charset="0"/>
                          <a:cs typeface="Arial" pitchFamily="34" charset="0"/>
                        </a:rPr>
                        <a:t>Roberts C</a:t>
                      </a:r>
                      <a:r>
                        <a:rPr kumimoji="0" lang="en-US" sz="1000" b="1" i="0" u="none" strike="noStrike" cap="none" normalizeH="0" baseline="0" dirty="0">
                          <a:ln>
                            <a:noFill/>
                          </a:ln>
                          <a:solidFill>
                            <a:srgbClr val="000000"/>
                          </a:solidFill>
                          <a:effectLst/>
                          <a:latin typeface="Calibri" pitchFamily="34" charset="0"/>
                          <a:cs typeface="Arial" pitchFamily="34" charset="0"/>
                        </a:rPr>
                        <a:t>, </a:t>
                      </a:r>
                      <a:r>
                        <a:rPr kumimoji="0" lang="en-US" sz="1000" b="1" i="0" u="none" strike="noStrike" cap="none" normalizeH="0" baseline="0" dirty="0">
                          <a:ln>
                            <a:noFill/>
                          </a:ln>
                          <a:solidFill>
                            <a:srgbClr val="231F20"/>
                          </a:solidFill>
                          <a:effectLst/>
                          <a:latin typeface="Calibri" pitchFamily="34" charset="0"/>
                          <a:cs typeface="Arial" pitchFamily="34" charset="0"/>
                        </a:rPr>
                        <a:t>Gut 2010</a:t>
                      </a:r>
                      <a:endParaRPr kumimoji="0" lang="en-US" sz="1000" b="1" i="0" u="none" strike="noStrike" cap="none" normalizeH="0" baseline="0" dirty="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row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M cells</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Caco2 Cells</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AIEC translocated 15.8 folds higher</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Polysorbate -80</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(E433)</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pitchFamily="34" charset="0"/>
                        </a:rPr>
                        <a:t>Adherence Translocation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pitchFamily="34" charset="0"/>
                        </a:rPr>
                        <a:t>Biofilms</a:t>
                      </a:r>
                      <a:endParaRPr kumimoji="0" lang="he-IL" sz="1400" b="1" i="0" u="none" strike="noStrike" cap="none" normalizeH="0" baseline="0" dirty="0">
                        <a:ln>
                          <a:noFill/>
                        </a:ln>
                        <a:solidFill>
                          <a:srgbClr val="000000"/>
                        </a:solidFill>
                        <a:effectLst/>
                        <a:latin typeface="Calibri" pitchFamily="34" charset="0"/>
                        <a:cs typeface="David" pitchFamily="34" charset="-79"/>
                      </a:endParaRPr>
                    </a:p>
                  </a:txBody>
                  <a:tcPr marL="91430" marR="9143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7"/>
                  </a:ext>
                </a:extLst>
              </a:tr>
              <a:tr h="428520">
                <a:tc vMerge="1">
                  <a:txBody>
                    <a:bodyPr/>
                    <a:lstStyle/>
                    <a:p>
                      <a:pPr rtl="1"/>
                      <a:endParaRPr lang="he-IL"/>
                    </a:p>
                  </a:txBody>
                  <a:tcPr/>
                </a:tc>
                <a:tc vMerge="1">
                  <a:txBody>
                    <a:bodyPr/>
                    <a:lstStyle/>
                    <a:p>
                      <a:pPr rtl="1"/>
                      <a:endParaRPr lang="he-IL"/>
                    </a:p>
                  </a:txBody>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Lowered AIEC translocation </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alibri" pitchFamily="34" charset="0"/>
                          <a:cs typeface="Arial" pitchFamily="34" charset="0"/>
                        </a:rPr>
                        <a:t>Plantain and </a:t>
                      </a:r>
                      <a:r>
                        <a:rPr kumimoji="0" lang="en-US" sz="1000" b="1" i="0" u="none" strike="noStrike" cap="none" normalizeH="0" baseline="0" dirty="0" err="1">
                          <a:ln>
                            <a:noFill/>
                          </a:ln>
                          <a:solidFill>
                            <a:srgbClr val="000000"/>
                          </a:solidFill>
                          <a:effectLst/>
                          <a:latin typeface="Calibri" pitchFamily="34" charset="0"/>
                          <a:cs typeface="Arial" pitchFamily="34" charset="0"/>
                        </a:rPr>
                        <a:t>Brocoli</a:t>
                      </a:r>
                      <a:r>
                        <a:rPr kumimoji="0" lang="en-US" sz="1000" b="1" i="0" u="none" strike="noStrike" cap="none" normalizeH="0" baseline="0" dirty="0">
                          <a:ln>
                            <a:noFill/>
                          </a:ln>
                          <a:solidFill>
                            <a:srgbClr val="000000"/>
                          </a:solidFill>
                          <a:effectLst/>
                          <a:latin typeface="Calibri" pitchFamily="34" charset="0"/>
                          <a:cs typeface="Arial" pitchFamily="34" charset="0"/>
                        </a:rPr>
                        <a:t> fiber</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vMerge="1">
                  <a:txBody>
                    <a:bodyPr/>
                    <a:lstStyle/>
                    <a:p>
                      <a:pPr rtl="1"/>
                      <a:endParaRPr lang="he-IL"/>
                    </a:p>
                  </a:txBody>
                  <a:tcPr/>
                </a:tc>
                <a:extLst>
                  <a:ext uri="{0D108BD9-81ED-4DB2-BD59-A6C34878D82A}">
                    <a16:rowId xmlns:a16="http://schemas.microsoft.com/office/drawing/2014/main" val="10008"/>
                  </a:ext>
                </a:extLst>
              </a:tr>
              <a:tr h="4285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Swidsinski A , Inflamm Bowel Dis 2009</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1" u="none" strike="noStrike" cap="none" normalizeH="0" baseline="0">
                          <a:ln>
                            <a:noFill/>
                          </a:ln>
                          <a:solidFill>
                            <a:srgbClr val="231F20"/>
                          </a:solidFill>
                          <a:effectLst/>
                          <a:latin typeface="Calibri" pitchFamily="34" charset="0"/>
                          <a:cs typeface="Arial" pitchFamily="34" charset="0"/>
                        </a:rPr>
                        <a:t>IL 10–/– </a:t>
                      </a:r>
                      <a:r>
                        <a:rPr kumimoji="0" lang="en-US" sz="1000" b="1" i="0" u="none" strike="noStrike" cap="none" normalizeH="0" baseline="0">
                          <a:ln>
                            <a:noFill/>
                          </a:ln>
                          <a:solidFill>
                            <a:srgbClr val="231F20"/>
                          </a:solidFill>
                          <a:effectLst/>
                          <a:latin typeface="Calibri" pitchFamily="34" charset="0"/>
                          <a:cs typeface="Arial" pitchFamily="34" charset="0"/>
                        </a:rPr>
                        <a:t>mice</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Adherence</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Calibri" pitchFamily="34" charset="0"/>
                          <a:cs typeface="Arial" pitchFamily="34" charset="0"/>
                        </a:rPr>
                        <a:t>CMC (E466)</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vMerge="1">
                  <a:txBody>
                    <a:bodyPr/>
                    <a:lstStyle/>
                    <a:p>
                      <a:pPr rtl="1"/>
                      <a:endParaRPr lang="he-IL"/>
                    </a:p>
                  </a:txBody>
                  <a:tcPr/>
                </a:tc>
                <a:extLst>
                  <a:ext uri="{0D108BD9-81ED-4DB2-BD59-A6C34878D82A}">
                    <a16:rowId xmlns:a16="http://schemas.microsoft.com/office/drawing/2014/main" val="10009"/>
                  </a:ext>
                </a:extLst>
              </a:tr>
              <a:tr h="7482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Nickerson KP, PLoS One 2012</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Human intestinal epithelial cell monolayers</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231F20"/>
                          </a:solidFill>
                          <a:effectLst/>
                          <a:latin typeface="Calibri" pitchFamily="34" charset="0"/>
                          <a:cs typeface="Arial" pitchFamily="34" charset="0"/>
                        </a:rPr>
                        <a:t>Biofilms</a:t>
                      </a:r>
                      <a:endParaRPr kumimoji="0" lang="en-US" sz="12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err="1">
                          <a:ln>
                            <a:noFill/>
                          </a:ln>
                          <a:solidFill>
                            <a:srgbClr val="231F20"/>
                          </a:solidFill>
                          <a:effectLst/>
                          <a:latin typeface="Calibri" pitchFamily="34" charset="0"/>
                          <a:cs typeface="Arial" pitchFamily="34" charset="0"/>
                        </a:rPr>
                        <a:t>Maltodextrin</a:t>
                      </a:r>
                      <a:endParaRPr kumimoji="0" lang="en-US" sz="1200" b="1" i="0" u="none" strike="noStrike" cap="none" normalizeH="0" baseline="0" dirty="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vMerge="1">
                  <a:txBody>
                    <a:bodyPr/>
                    <a:lstStyle/>
                    <a:p>
                      <a:pPr rtl="1"/>
                      <a:endParaRPr lang="he-IL"/>
                    </a:p>
                  </a:txBody>
                  <a:tcPr/>
                </a:tc>
                <a:extLst>
                  <a:ext uri="{0D108BD9-81ED-4DB2-BD59-A6C34878D82A}">
                    <a16:rowId xmlns:a16="http://schemas.microsoft.com/office/drawing/2014/main" val="10010"/>
                  </a:ext>
                </a:extLst>
              </a:tr>
              <a:tr h="4285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231F20"/>
                          </a:solidFill>
                          <a:effectLst/>
                          <a:latin typeface="Calibri" pitchFamily="34" charset="0"/>
                          <a:cs typeface="Arial" pitchFamily="34" charset="0"/>
                        </a:rPr>
                        <a:t>Swidsinski A , Inflamm Bowel Dis 2009</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7B6"/>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1" u="none" strike="noStrike" cap="none" normalizeH="0" baseline="0">
                          <a:ln>
                            <a:noFill/>
                          </a:ln>
                          <a:solidFill>
                            <a:srgbClr val="231F20"/>
                          </a:solidFill>
                          <a:effectLst/>
                          <a:latin typeface="Calibri" pitchFamily="34" charset="0"/>
                          <a:cs typeface="Arial" pitchFamily="34" charset="0"/>
                        </a:rPr>
                        <a:t>IL 10–/– </a:t>
                      </a:r>
                      <a:r>
                        <a:rPr kumimoji="0" lang="en-US" sz="1000" b="1" i="0" u="none" strike="noStrike" cap="none" normalizeH="0" baseline="0">
                          <a:ln>
                            <a:noFill/>
                          </a:ln>
                          <a:solidFill>
                            <a:srgbClr val="231F20"/>
                          </a:solidFill>
                          <a:effectLst/>
                          <a:latin typeface="Calibri" pitchFamily="34" charset="0"/>
                          <a:cs typeface="Arial" pitchFamily="34" charset="0"/>
                        </a:rPr>
                        <a:t>mice</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7B6"/>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Bacterial overgrowth (30,000 folds ) especially between villi.</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7B6"/>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CMC (E466)</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7B6"/>
                    </a:solidFill>
                  </a:tcPr>
                </a:tc>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pitchFamily="34" charset="0"/>
                        </a:rPr>
                        <a:t>Mucous Layer</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7B6"/>
                    </a:solidFill>
                  </a:tcPr>
                </a:tc>
                <a:extLst>
                  <a:ext uri="{0D108BD9-81ED-4DB2-BD59-A6C34878D82A}">
                    <a16:rowId xmlns:a16="http://schemas.microsoft.com/office/drawing/2014/main" val="10011"/>
                  </a:ext>
                </a:extLst>
              </a:tr>
              <a:tr h="4285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Martinez M. Gut, 2014</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7B6"/>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CEABAC 10 mice</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7B6"/>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pitchFamily="34" charset="0"/>
                          <a:cs typeface="Arial" pitchFamily="34" charset="0"/>
                        </a:rPr>
                        <a:t>Decreased expression </a:t>
                      </a:r>
                      <a:r>
                        <a:rPr kumimoji="0" lang="en-US" sz="1000" b="1" i="1" u="none" strike="noStrike" cap="none" normalizeH="0" baseline="0">
                          <a:ln>
                            <a:noFill/>
                          </a:ln>
                          <a:solidFill>
                            <a:srgbClr val="000000"/>
                          </a:solidFill>
                          <a:effectLst/>
                          <a:latin typeface="Calibri" pitchFamily="34" charset="0"/>
                          <a:cs typeface="Arial" pitchFamily="34" charset="0"/>
                        </a:rPr>
                        <a:t>MUC2, Depleted Goblet Cells</a:t>
                      </a:r>
                      <a:endParaRPr kumimoji="0" lang="en-US" sz="1000" b="1" i="0" u="none" strike="noStrike" cap="none" normalizeH="0" baseline="0">
                        <a:ln>
                          <a:noFill/>
                        </a:ln>
                        <a:solidFill>
                          <a:srgbClr val="000000"/>
                        </a:solidFill>
                        <a:effectLst/>
                        <a:latin typeface="Calibri" pitchFamily="34" charset="0"/>
                        <a:cs typeface="Arial" pitchFamily="34" charset="0"/>
                      </a:endParaRP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7B6"/>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alibri" pitchFamily="34" charset="0"/>
                          <a:cs typeface="Arial" pitchFamily="34" charset="0"/>
                        </a:rPr>
                        <a:t>High Fat + Simple sugars</a:t>
                      </a:r>
                    </a:p>
                  </a:txBody>
                  <a:tcPr marL="68574" marR="6857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7B6"/>
                    </a:solidFill>
                  </a:tcPr>
                </a:tc>
                <a:tc vMerge="1">
                  <a:txBody>
                    <a:bodyPr/>
                    <a:lstStyle/>
                    <a:p>
                      <a:pPr rtl="1"/>
                      <a:endParaRPr lang="he-IL"/>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761339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מחבר ישר 21"/>
          <p:cNvCxnSpPr/>
          <p:nvPr/>
        </p:nvCxnSpPr>
        <p:spPr>
          <a:xfrm>
            <a:off x="9177" y="5421287"/>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Document 25"/>
          <p:cNvSpPr/>
          <p:nvPr/>
        </p:nvSpPr>
        <p:spPr>
          <a:xfrm>
            <a:off x="0" y="0"/>
            <a:ext cx="9144000" cy="1125538"/>
          </a:xfrm>
          <a:prstGeom prst="flowChartDocument">
            <a:avLst/>
          </a:prstGeom>
          <a:noFill/>
          <a:ln w="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ca-ES" sz="1800" b="1" kern="0">
              <a:solidFill>
                <a:sysClr val="window" lastClr="FFFFFF"/>
              </a:solidFill>
              <a:latin typeface="Calibri"/>
            </a:endParaRPr>
          </a:p>
        </p:txBody>
      </p:sp>
      <p:sp>
        <p:nvSpPr>
          <p:cNvPr id="32" name="Text Box 155"/>
          <p:cNvSpPr txBox="1">
            <a:spLocks noChangeArrowheads="1"/>
          </p:cNvSpPr>
          <p:nvPr/>
        </p:nvSpPr>
        <p:spPr bwMode="auto">
          <a:xfrm>
            <a:off x="461963" y="14288"/>
            <a:ext cx="8682037" cy="584775"/>
          </a:xfrm>
          <a:prstGeom prst="rect">
            <a:avLst/>
          </a:prstGeom>
          <a:noFill/>
          <a:ln>
            <a:noFill/>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defRPr/>
            </a:pPr>
            <a:r>
              <a:rPr lang="en-US" sz="3200" kern="0" dirty="0">
                <a:latin typeface="+mn-lt"/>
              </a:rPr>
              <a:t>Crohn’s Disease Pathogenesis- Link the Dots!</a:t>
            </a:r>
          </a:p>
        </p:txBody>
      </p:sp>
      <p:sp>
        <p:nvSpPr>
          <p:cNvPr id="34" name="Oval 33"/>
          <p:cNvSpPr/>
          <p:nvPr/>
        </p:nvSpPr>
        <p:spPr bwMode="auto">
          <a:xfrm>
            <a:off x="1087090" y="2420888"/>
            <a:ext cx="1776412" cy="1651000"/>
          </a:xfrm>
          <a:prstGeom prst="ellipse">
            <a:avLst/>
          </a:prstGeom>
          <a:solidFill>
            <a:srgbClr val="660033"/>
          </a:solidFill>
          <a:ln>
            <a:noFill/>
          </a:ln>
          <a:effectLst>
            <a:outerShdw blurRad="50800" dist="38100" dir="2700000" algn="tl" rotWithShape="0">
              <a:prstClr val="black">
                <a:alpha val="40000"/>
              </a:prstClr>
            </a:outerShdw>
          </a:effectLst>
        </p:spPr>
        <p:txBody>
          <a:bodyPr lIns="0" tIns="46800" rIns="0" bIns="46800" anchor="ctr"/>
          <a:lstStyle/>
          <a:p>
            <a:pPr algn="ctr">
              <a:defRPr/>
            </a:pPr>
            <a:r>
              <a:rPr lang="es-ES" sz="2000" b="1" dirty="0">
                <a:solidFill>
                  <a:srgbClr val="FFCCCC"/>
                </a:solidFill>
              </a:rPr>
              <a:t>Dysbiosis</a:t>
            </a:r>
            <a:endParaRPr lang="ca-ES" sz="2000" b="1" dirty="0">
              <a:solidFill>
                <a:srgbClr val="FFCCCC"/>
              </a:solidFill>
            </a:endParaRPr>
          </a:p>
        </p:txBody>
      </p:sp>
      <p:sp>
        <p:nvSpPr>
          <p:cNvPr id="19" name="Oval 18"/>
          <p:cNvSpPr/>
          <p:nvPr/>
        </p:nvSpPr>
        <p:spPr bwMode="auto">
          <a:xfrm>
            <a:off x="3736627" y="2382788"/>
            <a:ext cx="1814513" cy="1652587"/>
          </a:xfrm>
          <a:prstGeom prst="ellipse">
            <a:avLst/>
          </a:prstGeom>
          <a:solidFill>
            <a:schemeClr val="accent2"/>
          </a:solidFill>
          <a:ln>
            <a:noFill/>
          </a:ln>
          <a:effectLst>
            <a:outerShdw blurRad="50800" dist="38100" dir="2700000" algn="tl" rotWithShape="0">
              <a:prstClr val="black">
                <a:alpha val="40000"/>
              </a:prstClr>
            </a:outerShdw>
          </a:effectLst>
        </p:spPr>
        <p:txBody>
          <a:bodyPr lIns="0" tIns="46800" rIns="0" bIns="46800" anchor="ctr"/>
          <a:lstStyle/>
          <a:p>
            <a:pPr algn="ctr" rtl="0">
              <a:defRPr/>
            </a:pPr>
            <a:r>
              <a:rPr lang="es-ES" sz="1800" b="1" dirty="0">
                <a:solidFill>
                  <a:srgbClr val="FFCCCC"/>
                </a:solidFill>
              </a:rPr>
              <a:t>I</a:t>
            </a:r>
            <a:r>
              <a:rPr lang="en-US" sz="1800" b="1" dirty="0" err="1">
                <a:solidFill>
                  <a:srgbClr val="FFCCCC"/>
                </a:solidFill>
              </a:rPr>
              <a:t>ntestinal</a:t>
            </a:r>
            <a:r>
              <a:rPr lang="en-US" sz="1800" b="1" dirty="0">
                <a:solidFill>
                  <a:srgbClr val="FFCCCC"/>
                </a:solidFill>
              </a:rPr>
              <a:t> </a:t>
            </a:r>
          </a:p>
          <a:p>
            <a:pPr algn="ctr" rtl="0">
              <a:defRPr/>
            </a:pPr>
            <a:r>
              <a:rPr lang="en-US" sz="1800" b="1" dirty="0">
                <a:solidFill>
                  <a:srgbClr val="FFCCCC"/>
                </a:solidFill>
              </a:rPr>
              <a:t>Permeability</a:t>
            </a:r>
            <a:endParaRPr lang="ca-ES" sz="1800" b="1" dirty="0">
              <a:solidFill>
                <a:srgbClr val="FFCCCC"/>
              </a:solidFill>
            </a:endParaRPr>
          </a:p>
        </p:txBody>
      </p:sp>
      <p:sp>
        <p:nvSpPr>
          <p:cNvPr id="20" name="Oval 19"/>
          <p:cNvSpPr/>
          <p:nvPr/>
        </p:nvSpPr>
        <p:spPr bwMode="auto">
          <a:xfrm>
            <a:off x="6732240" y="2420888"/>
            <a:ext cx="1814512" cy="1652587"/>
          </a:xfrm>
          <a:prstGeom prst="ellipse">
            <a:avLst/>
          </a:prstGeom>
          <a:solidFill>
            <a:schemeClr val="accent6">
              <a:lumMod val="50000"/>
            </a:schemeClr>
          </a:solidFill>
          <a:ln>
            <a:solidFill>
              <a:srgbClr val="92D050"/>
            </a:solidFill>
          </a:ln>
          <a:effectLst>
            <a:outerShdw blurRad="50800" dist="38100" dir="2700000" algn="tl" rotWithShape="0">
              <a:prstClr val="black">
                <a:alpha val="40000"/>
              </a:prstClr>
            </a:outerShdw>
          </a:effectLst>
        </p:spPr>
        <p:txBody>
          <a:bodyPr lIns="0" tIns="46800" rIns="0" bIns="46800" anchor="ctr"/>
          <a:lstStyle/>
          <a:p>
            <a:pPr algn="ctr" rtl="0">
              <a:defRPr/>
            </a:pPr>
            <a:r>
              <a:rPr lang="en-US" sz="1800" b="1" dirty="0">
                <a:solidFill>
                  <a:srgbClr val="FFCCCC"/>
                </a:solidFill>
              </a:rPr>
              <a:t>Mucous Layer or</a:t>
            </a:r>
          </a:p>
          <a:p>
            <a:pPr algn="ctr" rtl="0">
              <a:defRPr/>
            </a:pPr>
            <a:r>
              <a:rPr lang="en-US" sz="1800" b="1" dirty="0">
                <a:solidFill>
                  <a:srgbClr val="FFCCCC"/>
                </a:solidFill>
              </a:rPr>
              <a:t>Bacterial Clearance</a:t>
            </a:r>
          </a:p>
          <a:p>
            <a:pPr algn="ctr" rtl="0">
              <a:defRPr/>
            </a:pPr>
            <a:r>
              <a:rPr lang="en-US" sz="1800" b="1" dirty="0">
                <a:solidFill>
                  <a:srgbClr val="FFCCCC"/>
                </a:solidFill>
              </a:rPr>
              <a:t>Defect</a:t>
            </a:r>
            <a:endParaRPr lang="ca-ES" sz="1800" b="1" dirty="0">
              <a:solidFill>
                <a:srgbClr val="FFCCCC"/>
              </a:solidFill>
            </a:endParaRPr>
          </a:p>
        </p:txBody>
      </p:sp>
      <p:sp>
        <p:nvSpPr>
          <p:cNvPr id="24" name="Oval 23"/>
          <p:cNvSpPr/>
          <p:nvPr/>
        </p:nvSpPr>
        <p:spPr bwMode="auto">
          <a:xfrm>
            <a:off x="3736627" y="4187775"/>
            <a:ext cx="1814513" cy="1652588"/>
          </a:xfrm>
          <a:prstGeom prst="ellipse">
            <a:avLst/>
          </a:prstGeom>
          <a:solidFill>
            <a:schemeClr val="tx1"/>
          </a:solidFill>
          <a:ln>
            <a:noFill/>
          </a:ln>
          <a:effectLst>
            <a:outerShdw blurRad="50800" dist="38100" dir="2700000" algn="tl" rotWithShape="0">
              <a:prstClr val="black">
                <a:alpha val="40000"/>
              </a:prstClr>
            </a:outerShdw>
          </a:effectLst>
        </p:spPr>
        <p:txBody>
          <a:bodyPr lIns="0" tIns="46800" rIns="0" bIns="46800" anchor="ctr"/>
          <a:lstStyle/>
          <a:p>
            <a:pPr algn="ctr" rtl="0">
              <a:defRPr/>
            </a:pPr>
            <a:r>
              <a:rPr lang="en-US" sz="1600" b="1" dirty="0">
                <a:solidFill>
                  <a:srgbClr val="FFCCCC"/>
                </a:solidFill>
              </a:rPr>
              <a:t>Adherence and Translocation</a:t>
            </a:r>
          </a:p>
          <a:p>
            <a:pPr algn="ctr" rtl="0">
              <a:defRPr/>
            </a:pPr>
            <a:r>
              <a:rPr lang="en-US" sz="1800" b="1" dirty="0">
                <a:solidFill>
                  <a:srgbClr val="FFCCCC"/>
                </a:solidFill>
              </a:rPr>
              <a:t>Bacteria</a:t>
            </a:r>
            <a:endParaRPr lang="ca-ES" sz="1800" b="1" dirty="0">
              <a:solidFill>
                <a:srgbClr val="FFCCCC"/>
              </a:solidFill>
            </a:endParaRPr>
          </a:p>
        </p:txBody>
      </p:sp>
      <p:cxnSp>
        <p:nvCxnSpPr>
          <p:cNvPr id="36" name="Straight Connector 35"/>
          <p:cNvCxnSpPr/>
          <p:nvPr/>
        </p:nvCxnSpPr>
        <p:spPr>
          <a:xfrm>
            <a:off x="3084165" y="3303538"/>
            <a:ext cx="49847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001990" y="3381325"/>
            <a:ext cx="50006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546002" y="4071888"/>
            <a:ext cx="998538" cy="7683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771802" y="4033788"/>
            <a:ext cx="1152525" cy="92233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45940" y="1806525"/>
            <a:ext cx="0" cy="4603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19277" y="1806525"/>
            <a:ext cx="0" cy="4603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60902" y="1806525"/>
            <a:ext cx="0" cy="4603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3" name="מחבר ישר 22"/>
          <p:cNvCxnSpPr/>
          <p:nvPr/>
        </p:nvCxnSpPr>
        <p:spPr>
          <a:xfrm>
            <a:off x="36512" y="620688"/>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353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מחבר ישר 28"/>
          <p:cNvCxnSpPr/>
          <p:nvPr/>
        </p:nvCxnSpPr>
        <p:spPr>
          <a:xfrm>
            <a:off x="0" y="6237312"/>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Document 25"/>
          <p:cNvSpPr/>
          <p:nvPr/>
        </p:nvSpPr>
        <p:spPr>
          <a:xfrm>
            <a:off x="0" y="0"/>
            <a:ext cx="9144000" cy="1125538"/>
          </a:xfrm>
          <a:prstGeom prst="flowChartDocument">
            <a:avLst/>
          </a:prstGeom>
          <a:noFill/>
          <a:ln w="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ca-ES" sz="1800" b="1" kern="0">
              <a:solidFill>
                <a:sysClr val="window" lastClr="FFFFFF"/>
              </a:solidFill>
              <a:latin typeface="Calibri"/>
              <a:cs typeface="+mn-cs"/>
            </a:endParaRPr>
          </a:p>
        </p:txBody>
      </p:sp>
      <p:sp>
        <p:nvSpPr>
          <p:cNvPr id="32" name="Text Box 155"/>
          <p:cNvSpPr txBox="1">
            <a:spLocks noChangeArrowheads="1"/>
          </p:cNvSpPr>
          <p:nvPr/>
        </p:nvSpPr>
        <p:spPr bwMode="auto">
          <a:xfrm>
            <a:off x="461963" y="14288"/>
            <a:ext cx="8682037" cy="1015663"/>
          </a:xfrm>
          <a:prstGeom prst="rect">
            <a:avLst/>
          </a:prstGeom>
          <a:noFill/>
          <a:ln>
            <a:noFill/>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defRPr/>
            </a:pPr>
            <a:r>
              <a:rPr lang="en-US" sz="3200" kern="0" dirty="0">
                <a:latin typeface="+mn-lt"/>
              </a:rPr>
              <a:t>The Perfect Dietary Storm- Rodent Models</a:t>
            </a:r>
          </a:p>
          <a:p>
            <a:pPr algn="ctr" eaLnBrk="0" hangingPunct="0">
              <a:defRPr/>
            </a:pPr>
            <a:r>
              <a:rPr lang="en-US" sz="2800" kern="0" dirty="0">
                <a:latin typeface="+mn-lt"/>
              </a:rPr>
              <a:t>Partial List</a:t>
            </a:r>
          </a:p>
        </p:txBody>
      </p:sp>
      <p:sp>
        <p:nvSpPr>
          <p:cNvPr id="34" name="Oval 33"/>
          <p:cNvSpPr/>
          <p:nvPr/>
        </p:nvSpPr>
        <p:spPr bwMode="auto">
          <a:xfrm>
            <a:off x="1077913" y="3236913"/>
            <a:ext cx="1776412" cy="1651000"/>
          </a:xfrm>
          <a:prstGeom prst="ellipse">
            <a:avLst/>
          </a:prstGeom>
          <a:solidFill>
            <a:srgbClr val="660033"/>
          </a:solidFill>
          <a:ln>
            <a:noFill/>
          </a:ln>
          <a:effectLst>
            <a:outerShdw blurRad="50800" dist="38100" dir="2700000" algn="tl" rotWithShape="0">
              <a:prstClr val="black">
                <a:alpha val="40000"/>
              </a:prstClr>
            </a:outerShdw>
          </a:effectLst>
        </p:spPr>
        <p:txBody>
          <a:bodyPr lIns="0" tIns="46800" rIns="0" bIns="46800" anchor="ctr"/>
          <a:lstStyle/>
          <a:p>
            <a:pPr algn="ctr">
              <a:defRPr/>
            </a:pPr>
            <a:r>
              <a:rPr lang="es-ES" sz="2000" b="1" dirty="0">
                <a:solidFill>
                  <a:schemeClr val="bg1"/>
                </a:solidFill>
              </a:rPr>
              <a:t>Dysbiosis</a:t>
            </a:r>
            <a:endParaRPr lang="ca-ES" sz="2000" b="1" dirty="0">
              <a:solidFill>
                <a:schemeClr val="bg1"/>
              </a:solidFill>
            </a:endParaRPr>
          </a:p>
        </p:txBody>
      </p:sp>
      <p:sp>
        <p:nvSpPr>
          <p:cNvPr id="19" name="Oval 18"/>
          <p:cNvSpPr/>
          <p:nvPr/>
        </p:nvSpPr>
        <p:spPr bwMode="auto">
          <a:xfrm>
            <a:off x="3727450" y="3198813"/>
            <a:ext cx="1814513" cy="1652587"/>
          </a:xfrm>
          <a:prstGeom prst="ellipse">
            <a:avLst/>
          </a:prstGeom>
          <a:ln/>
        </p:spPr>
        <p:style>
          <a:lnRef idx="0">
            <a:schemeClr val="accent1"/>
          </a:lnRef>
          <a:fillRef idx="3">
            <a:schemeClr val="accent1"/>
          </a:fillRef>
          <a:effectRef idx="3">
            <a:schemeClr val="accent1"/>
          </a:effectRef>
          <a:fontRef idx="minor">
            <a:schemeClr val="lt1"/>
          </a:fontRef>
        </p:style>
        <p:txBody>
          <a:bodyPr lIns="0" tIns="46800" rIns="0" bIns="46800" anchor="ctr"/>
          <a:lstStyle/>
          <a:p>
            <a:pPr algn="ctr" rtl="0">
              <a:defRPr/>
            </a:pPr>
            <a:r>
              <a:rPr lang="es-ES" sz="1800" b="1" dirty="0">
                <a:solidFill>
                  <a:schemeClr val="bg1"/>
                </a:solidFill>
              </a:rPr>
              <a:t>I</a:t>
            </a:r>
            <a:r>
              <a:rPr lang="en-US" sz="1800" b="1" dirty="0" err="1">
                <a:solidFill>
                  <a:schemeClr val="bg1"/>
                </a:solidFill>
              </a:rPr>
              <a:t>ntestinal</a:t>
            </a:r>
            <a:r>
              <a:rPr lang="en-US" sz="1800" b="1" dirty="0">
                <a:solidFill>
                  <a:schemeClr val="bg1"/>
                </a:solidFill>
              </a:rPr>
              <a:t> </a:t>
            </a:r>
          </a:p>
          <a:p>
            <a:pPr algn="ctr" rtl="0">
              <a:defRPr/>
            </a:pPr>
            <a:r>
              <a:rPr lang="en-US" sz="1800" b="1" dirty="0">
                <a:solidFill>
                  <a:schemeClr val="bg1"/>
                </a:solidFill>
              </a:rPr>
              <a:t>Permeability</a:t>
            </a:r>
            <a:endParaRPr lang="ca-ES" sz="1800" b="1" dirty="0">
              <a:solidFill>
                <a:schemeClr val="bg1"/>
              </a:solidFill>
            </a:endParaRPr>
          </a:p>
        </p:txBody>
      </p:sp>
      <p:sp>
        <p:nvSpPr>
          <p:cNvPr id="20" name="Oval 19"/>
          <p:cNvSpPr/>
          <p:nvPr/>
        </p:nvSpPr>
        <p:spPr bwMode="auto">
          <a:xfrm>
            <a:off x="6723063" y="3236913"/>
            <a:ext cx="1814512" cy="1652587"/>
          </a:xfrm>
          <a:prstGeom prst="ellipse">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0" tIns="46800" rIns="0" bIns="46800" anchor="ctr"/>
          <a:lstStyle/>
          <a:p>
            <a:pPr algn="ctr" rtl="0">
              <a:defRPr/>
            </a:pPr>
            <a:r>
              <a:rPr lang="en-US" sz="1800" b="1" dirty="0">
                <a:solidFill>
                  <a:schemeClr val="bg1"/>
                </a:solidFill>
              </a:rPr>
              <a:t>Mucous Layer or</a:t>
            </a:r>
          </a:p>
          <a:p>
            <a:pPr algn="ctr" rtl="0">
              <a:defRPr/>
            </a:pPr>
            <a:r>
              <a:rPr lang="en-US" sz="1800" b="1" dirty="0">
                <a:solidFill>
                  <a:schemeClr val="bg1"/>
                </a:solidFill>
              </a:rPr>
              <a:t>Bacterial Clearance</a:t>
            </a:r>
          </a:p>
          <a:p>
            <a:pPr algn="ctr" rtl="0">
              <a:defRPr/>
            </a:pPr>
            <a:r>
              <a:rPr lang="en-US" sz="1800" b="1" dirty="0">
                <a:solidFill>
                  <a:schemeClr val="bg1"/>
                </a:solidFill>
              </a:rPr>
              <a:t>Defect</a:t>
            </a:r>
            <a:endParaRPr lang="ca-ES" sz="1800" b="1" dirty="0">
              <a:solidFill>
                <a:schemeClr val="bg1"/>
              </a:solidFill>
            </a:endParaRPr>
          </a:p>
        </p:txBody>
      </p:sp>
      <p:sp>
        <p:nvSpPr>
          <p:cNvPr id="24" name="Oval 23"/>
          <p:cNvSpPr/>
          <p:nvPr/>
        </p:nvSpPr>
        <p:spPr bwMode="auto">
          <a:xfrm>
            <a:off x="3727450" y="5003800"/>
            <a:ext cx="1814513" cy="1652588"/>
          </a:xfrm>
          <a:prstGeom prst="ellipse">
            <a:avLst/>
          </a:prstGeom>
          <a:solidFill>
            <a:schemeClr val="tx1"/>
          </a:solidFill>
          <a:ln>
            <a:noFill/>
          </a:ln>
          <a:effectLst>
            <a:outerShdw blurRad="50800" dist="38100" dir="2700000" algn="tl" rotWithShape="0">
              <a:prstClr val="black">
                <a:alpha val="40000"/>
              </a:prstClr>
            </a:outerShdw>
          </a:effectLst>
        </p:spPr>
        <p:txBody>
          <a:bodyPr lIns="0" tIns="46800" rIns="0" bIns="46800" anchor="ctr"/>
          <a:lstStyle/>
          <a:p>
            <a:pPr algn="ctr" rtl="0">
              <a:defRPr/>
            </a:pPr>
            <a:r>
              <a:rPr lang="en-US" sz="1600" b="1" dirty="0">
                <a:solidFill>
                  <a:srgbClr val="FFCCCC"/>
                </a:solidFill>
              </a:rPr>
              <a:t>Adherence and Translocation</a:t>
            </a:r>
          </a:p>
          <a:p>
            <a:pPr algn="ctr" rtl="0">
              <a:defRPr/>
            </a:pPr>
            <a:r>
              <a:rPr lang="en-US" sz="1800" b="1" dirty="0">
                <a:solidFill>
                  <a:srgbClr val="FFCCCC"/>
                </a:solidFill>
              </a:rPr>
              <a:t>Bacteria</a:t>
            </a:r>
            <a:endParaRPr lang="ca-ES" sz="1800" b="1" dirty="0">
              <a:solidFill>
                <a:srgbClr val="FFCCCC"/>
              </a:solidFill>
            </a:endParaRPr>
          </a:p>
        </p:txBody>
      </p:sp>
      <p:sp>
        <p:nvSpPr>
          <p:cNvPr id="25" name="Rectangle 24"/>
          <p:cNvSpPr/>
          <p:nvPr/>
        </p:nvSpPr>
        <p:spPr>
          <a:xfrm>
            <a:off x="6530975" y="1239838"/>
            <a:ext cx="2151063" cy="13446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r>
              <a:rPr lang="en-US" sz="1800" b="1" dirty="0"/>
              <a:t>Emulsifiers</a:t>
            </a:r>
          </a:p>
          <a:p>
            <a:pPr algn="ctr" rtl="0">
              <a:defRPr/>
            </a:pPr>
            <a:r>
              <a:rPr lang="en-US" sz="1800" b="1" dirty="0" err="1"/>
              <a:t>Maltodextrin</a:t>
            </a:r>
            <a:endParaRPr lang="en-US" sz="1800" b="1" dirty="0"/>
          </a:p>
          <a:p>
            <a:pPr algn="ctr" rtl="0">
              <a:defRPr/>
            </a:pPr>
            <a:r>
              <a:rPr lang="en-US" sz="1800" b="1" dirty="0"/>
              <a:t>Low Plant Fiber</a:t>
            </a:r>
          </a:p>
        </p:txBody>
      </p:sp>
      <p:sp>
        <p:nvSpPr>
          <p:cNvPr id="27" name="Rectangle 26"/>
          <p:cNvSpPr/>
          <p:nvPr/>
        </p:nvSpPr>
        <p:spPr>
          <a:xfrm>
            <a:off x="1000125" y="1239838"/>
            <a:ext cx="2151063" cy="13446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800" b="1" dirty="0"/>
              <a:t>High Animal Fat</a:t>
            </a:r>
          </a:p>
          <a:p>
            <a:pPr algn="ctr" rtl="0">
              <a:defRPr/>
            </a:pPr>
            <a:r>
              <a:rPr lang="en-US" sz="1800" b="1" dirty="0"/>
              <a:t>Milk Fat</a:t>
            </a:r>
          </a:p>
          <a:p>
            <a:pPr algn="ctr" rtl="0">
              <a:defRPr/>
            </a:pPr>
            <a:r>
              <a:rPr lang="en-US" sz="1800" b="1" dirty="0"/>
              <a:t>Sulfites?</a:t>
            </a:r>
          </a:p>
          <a:p>
            <a:pPr algn="ctr" rtl="0">
              <a:defRPr/>
            </a:pPr>
            <a:r>
              <a:rPr lang="en-US" sz="1800" b="1" dirty="0"/>
              <a:t>Iron?</a:t>
            </a:r>
            <a:endParaRPr lang="he-IL" sz="1800" b="1" dirty="0"/>
          </a:p>
        </p:txBody>
      </p:sp>
      <p:sp>
        <p:nvSpPr>
          <p:cNvPr id="28" name="Rectangle 27"/>
          <p:cNvSpPr/>
          <p:nvPr/>
        </p:nvSpPr>
        <p:spPr>
          <a:xfrm>
            <a:off x="3573463" y="1239838"/>
            <a:ext cx="2151062" cy="13446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800" b="1" dirty="0"/>
              <a:t>Gluten</a:t>
            </a:r>
          </a:p>
          <a:p>
            <a:pPr algn="ctr">
              <a:defRPr/>
            </a:pPr>
            <a:r>
              <a:rPr lang="en-US" sz="1800" b="1" dirty="0"/>
              <a:t>High Fat</a:t>
            </a:r>
          </a:p>
          <a:p>
            <a:pPr algn="ctr">
              <a:defRPr/>
            </a:pPr>
            <a:r>
              <a:rPr lang="en-US" sz="1800" b="1" dirty="0"/>
              <a:t>Alcohol</a:t>
            </a:r>
            <a:endParaRPr lang="he-IL" sz="1800" b="1" dirty="0"/>
          </a:p>
        </p:txBody>
      </p:sp>
      <p:cxnSp>
        <p:nvCxnSpPr>
          <p:cNvPr id="36" name="Straight Connector 35"/>
          <p:cNvCxnSpPr/>
          <p:nvPr/>
        </p:nvCxnSpPr>
        <p:spPr>
          <a:xfrm>
            <a:off x="3074988" y="4119563"/>
            <a:ext cx="49847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992813" y="4197350"/>
            <a:ext cx="50006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536825" y="4887913"/>
            <a:ext cx="998538" cy="7683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762625" y="4849813"/>
            <a:ext cx="1152525" cy="92233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36763" y="2622550"/>
            <a:ext cx="0" cy="4603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10100" y="2622550"/>
            <a:ext cx="0" cy="4603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51725" y="2622550"/>
            <a:ext cx="0" cy="4603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13088" y="2622550"/>
            <a:ext cx="690562" cy="73025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74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4BF8-7AEA-D147-BD77-967B69428111}"/>
              </a:ext>
            </a:extLst>
          </p:cNvPr>
          <p:cNvSpPr>
            <a:spLocks noGrp="1"/>
          </p:cNvSpPr>
          <p:nvPr>
            <p:ph type="title"/>
          </p:nvPr>
        </p:nvSpPr>
        <p:spPr>
          <a:xfrm>
            <a:off x="393555" y="620392"/>
            <a:ext cx="2856201" cy="5504688"/>
          </a:xfrm>
        </p:spPr>
        <p:txBody>
          <a:bodyPr>
            <a:normAutofit/>
          </a:bodyPr>
          <a:lstStyle/>
          <a:p>
            <a:r>
              <a:rPr lang="en-US" sz="4800">
                <a:solidFill>
                  <a:schemeClr val="accent5"/>
                </a:solidFill>
              </a:rPr>
              <a:t>Objectives</a:t>
            </a:r>
          </a:p>
        </p:txBody>
      </p:sp>
      <p:graphicFrame>
        <p:nvGraphicFramePr>
          <p:cNvPr id="5" name="Content Placeholder 2">
            <a:extLst>
              <a:ext uri="{FF2B5EF4-FFF2-40B4-BE49-F238E27FC236}">
                <a16:creationId xmlns:a16="http://schemas.microsoft.com/office/drawing/2014/main" id="{E1F93EC5-C5E2-4E22-AE0A-30DA12D5BF91}"/>
              </a:ext>
            </a:extLst>
          </p:cNvPr>
          <p:cNvGraphicFramePr>
            <a:graphicFrameLocks noGrp="1"/>
          </p:cNvGraphicFramePr>
          <p:nvPr>
            <p:ph idx="1"/>
            <p:extLst>
              <p:ext uri="{D42A27DB-BD31-4B8C-83A1-F6EECF244321}">
                <p14:modId xmlns:p14="http://schemas.microsoft.com/office/powerpoint/2010/main" val="431812603"/>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2088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CDA627-6110-0F43-ADC7-250DC2AD72BC}"/>
              </a:ext>
            </a:extLst>
          </p:cNvPr>
          <p:cNvSpPr>
            <a:spLocks noGrp="1"/>
          </p:cNvSpPr>
          <p:nvPr>
            <p:ph type="title"/>
          </p:nvPr>
        </p:nvSpPr>
        <p:spPr>
          <a:xfrm>
            <a:off x="482600" y="321734"/>
            <a:ext cx="8178799" cy="1135737"/>
          </a:xfrm>
        </p:spPr>
        <p:txBody>
          <a:bodyPr>
            <a:normAutofit/>
          </a:bodyPr>
          <a:lstStyle/>
          <a:p>
            <a:r>
              <a:rPr lang="en-US" sz="3100" dirty="0"/>
              <a:t>So which dietary pattern works?</a:t>
            </a:r>
          </a:p>
        </p:txBody>
      </p:sp>
      <p:sp>
        <p:nvSpPr>
          <p:cNvPr id="3" name="Content Placeholder 2">
            <a:extLst>
              <a:ext uri="{FF2B5EF4-FFF2-40B4-BE49-F238E27FC236}">
                <a16:creationId xmlns:a16="http://schemas.microsoft.com/office/drawing/2014/main" id="{0D26B8AD-F3E1-CB47-A70F-F31A13AC4087}"/>
              </a:ext>
            </a:extLst>
          </p:cNvPr>
          <p:cNvSpPr>
            <a:spLocks noGrp="1"/>
          </p:cNvSpPr>
          <p:nvPr>
            <p:ph idx="1"/>
          </p:nvPr>
        </p:nvSpPr>
        <p:spPr>
          <a:xfrm>
            <a:off x="482600" y="1935308"/>
            <a:ext cx="4449440" cy="4683769"/>
          </a:xfrm>
        </p:spPr>
        <p:txBody>
          <a:bodyPr>
            <a:normAutofit/>
          </a:bodyPr>
          <a:lstStyle/>
          <a:p>
            <a:r>
              <a:rPr lang="en-US" sz="1700" dirty="0" smtClean="0"/>
              <a:t>Different whole food diets, </a:t>
            </a:r>
            <a:r>
              <a:rPr lang="en-US" sz="1700" dirty="0" smtClean="0"/>
              <a:t>trying to implicate the EEN concepts</a:t>
            </a:r>
          </a:p>
          <a:p>
            <a:endParaRPr lang="en-US" sz="1700" dirty="0" smtClean="0"/>
          </a:p>
          <a:p>
            <a:pPr lvl="1"/>
            <a:r>
              <a:rPr lang="en-US" sz="1400" dirty="0" smtClean="0"/>
              <a:t>SCD</a:t>
            </a:r>
            <a:r>
              <a:rPr lang="en-US" sz="1400" dirty="0"/>
              <a:t>: Specific Carbohydrates Diet </a:t>
            </a:r>
          </a:p>
          <a:p>
            <a:pPr lvl="1"/>
            <a:r>
              <a:rPr lang="en-US" sz="1400" dirty="0"/>
              <a:t>CD-Treat: Crohn’s disease treatment with- eating diet</a:t>
            </a:r>
          </a:p>
          <a:p>
            <a:pPr lvl="1"/>
            <a:r>
              <a:rPr lang="en-US" sz="1400" dirty="0"/>
              <a:t>FIT: Food Influence on the Intestinal Microbiota diet</a:t>
            </a:r>
          </a:p>
          <a:p>
            <a:pPr lvl="1"/>
            <a:r>
              <a:rPr lang="en-US" sz="1400" dirty="0"/>
              <a:t>IBD Aid- Anti-Inflammatory diet </a:t>
            </a:r>
          </a:p>
          <a:p>
            <a:pPr lvl="1"/>
            <a:r>
              <a:rPr lang="en-US" sz="1400" dirty="0"/>
              <a:t>Low- FODMAP</a:t>
            </a:r>
          </a:p>
          <a:p>
            <a:pPr lvl="1"/>
            <a:r>
              <a:rPr lang="en-US" sz="1400" dirty="0"/>
              <a:t>Mediterranean Diet </a:t>
            </a:r>
          </a:p>
          <a:p>
            <a:pPr lvl="1"/>
            <a:r>
              <a:rPr lang="en-US" sz="1400" dirty="0"/>
              <a:t>CDED- Crohn’s Disease Exclusion Diet </a:t>
            </a:r>
          </a:p>
          <a:p>
            <a:endParaRPr lang="en-US" sz="1700" dirty="0"/>
          </a:p>
          <a:p>
            <a:endParaRPr lang="en-US" sz="1700" dirty="0"/>
          </a:p>
          <a:p>
            <a:endParaRPr lang="en-US" sz="1700" dirty="0"/>
          </a:p>
          <a:p>
            <a:endParaRPr lang="en-US" sz="1700" dirty="0"/>
          </a:p>
        </p:txBody>
      </p:sp>
      <p:grpSp>
        <p:nvGrpSpPr>
          <p:cNvPr id="73"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Carnivore, Omnivore, Plant-based &amp; Diet Confusion....WOE.... - Get Fit With  Jodelle">
            <a:extLst>
              <a:ext uri="{FF2B5EF4-FFF2-40B4-BE49-F238E27FC236}">
                <a16:creationId xmlns:a16="http://schemas.microsoft.com/office/drawing/2014/main" id="{4D059DDC-08BB-0947-930D-1922E6C04B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99294" y="2152189"/>
            <a:ext cx="3760573" cy="2688809"/>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487507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4731"/>
            <a:ext cx="7886700" cy="1325563"/>
          </a:xfrm>
        </p:spPr>
        <p:txBody>
          <a:bodyPr>
            <a:normAutofit/>
          </a:bodyPr>
          <a:lstStyle/>
          <a:p>
            <a:pPr algn="ctr"/>
            <a:r>
              <a:rPr lang="en-NZ" sz="2000" dirty="0"/>
              <a:t>Overview of the diets being tested in inflammatory bowel disease with permitted and prohibited components</a:t>
            </a:r>
            <a:r>
              <a:rPr lang="en-NZ" dirty="0"/>
              <a:t>.</a:t>
            </a:r>
            <a:endParaRPr lang="en-NZ" dirty="0"/>
          </a:p>
        </p:txBody>
      </p:sp>
      <p:pic>
        <p:nvPicPr>
          <p:cNvPr id="4" name="Content Placeholder 3">
            <a:extLst>
              <a:ext uri="{FF2B5EF4-FFF2-40B4-BE49-F238E27FC236}">
                <a16:creationId xmlns:a16="http://schemas.microsoft.com/office/drawing/2014/main" id="{5486BE71-16A2-4844-8C9F-534B4D17BC96}"/>
              </a:ext>
            </a:extLst>
          </p:cNvPr>
          <p:cNvPicPr>
            <a:picLocks noGrp="1" noChangeAspect="1"/>
          </p:cNvPicPr>
          <p:nvPr>
            <p:ph idx="4294967295"/>
          </p:nvPr>
        </p:nvPicPr>
        <p:blipFill>
          <a:blip r:embed="rId3"/>
          <a:stretch>
            <a:fillRect/>
          </a:stretch>
        </p:blipFill>
        <p:spPr>
          <a:xfrm>
            <a:off x="161925" y="1196975"/>
            <a:ext cx="8982075" cy="4895850"/>
          </a:xfrm>
          <a:prstGeom prst="rect">
            <a:avLst/>
          </a:prstGeom>
        </p:spPr>
      </p:pic>
      <p:sp>
        <p:nvSpPr>
          <p:cNvPr id="5" name="TextBox 4">
            <a:extLst>
              <a:ext uri="{FF2B5EF4-FFF2-40B4-BE49-F238E27FC236}">
                <a16:creationId xmlns:a16="http://schemas.microsoft.com/office/drawing/2014/main" id="{7FD55B12-23CC-DD4A-9AA8-164F449359CD}"/>
              </a:ext>
            </a:extLst>
          </p:cNvPr>
          <p:cNvSpPr txBox="1"/>
          <p:nvPr/>
        </p:nvSpPr>
        <p:spPr>
          <a:xfrm>
            <a:off x="151707" y="6572287"/>
            <a:ext cx="4176464" cy="276999"/>
          </a:xfrm>
          <a:prstGeom prst="rect">
            <a:avLst/>
          </a:prstGeom>
          <a:noFill/>
        </p:spPr>
        <p:txBody>
          <a:bodyPr wrap="square" rtlCol="0">
            <a:spAutoFit/>
          </a:bodyPr>
          <a:lstStyle/>
          <a:p>
            <a:r>
              <a:rPr lang="en-US" sz="1200" dirty="0"/>
              <a:t>J F </a:t>
            </a:r>
            <a:r>
              <a:rPr lang="en-US" sz="1200" dirty="0" err="1"/>
              <a:t>Colombel</a:t>
            </a:r>
            <a:r>
              <a:rPr lang="en-US" sz="1200" dirty="0"/>
              <a:t> Gastroenterology 2019</a:t>
            </a:r>
          </a:p>
        </p:txBody>
      </p:sp>
    </p:spTree>
    <p:extLst>
      <p:ext uri="{BB962C8B-B14F-4D97-AF65-F5344CB8AC3E}">
        <p14:creationId xmlns:p14="http://schemas.microsoft.com/office/powerpoint/2010/main" val="16396048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86BE71-16A2-4844-8C9F-534B4D17BC96}"/>
              </a:ext>
            </a:extLst>
          </p:cNvPr>
          <p:cNvPicPr>
            <a:picLocks noGrp="1" noChangeAspect="1"/>
          </p:cNvPicPr>
          <p:nvPr>
            <p:ph idx="1"/>
          </p:nvPr>
        </p:nvPicPr>
        <p:blipFill>
          <a:blip r:embed="rId3"/>
          <a:stretch>
            <a:fillRect/>
          </a:stretch>
        </p:blipFill>
        <p:spPr>
          <a:xfrm>
            <a:off x="151707" y="1196752"/>
            <a:ext cx="8983175" cy="4896544"/>
          </a:xfrm>
          <a:prstGeom prst="rect">
            <a:avLst/>
          </a:prstGeom>
        </p:spPr>
      </p:pic>
      <p:sp>
        <p:nvSpPr>
          <p:cNvPr id="5" name="TextBox 4">
            <a:extLst>
              <a:ext uri="{FF2B5EF4-FFF2-40B4-BE49-F238E27FC236}">
                <a16:creationId xmlns:a16="http://schemas.microsoft.com/office/drawing/2014/main" id="{7FD55B12-23CC-DD4A-9AA8-164F449359CD}"/>
              </a:ext>
            </a:extLst>
          </p:cNvPr>
          <p:cNvSpPr txBox="1"/>
          <p:nvPr/>
        </p:nvSpPr>
        <p:spPr>
          <a:xfrm>
            <a:off x="151707" y="6572287"/>
            <a:ext cx="4176464" cy="276999"/>
          </a:xfrm>
          <a:prstGeom prst="rect">
            <a:avLst/>
          </a:prstGeom>
          <a:noFill/>
        </p:spPr>
        <p:txBody>
          <a:bodyPr wrap="square" rtlCol="0">
            <a:spAutoFit/>
          </a:bodyPr>
          <a:lstStyle/>
          <a:p>
            <a:r>
              <a:rPr lang="en-US" sz="1200" dirty="0"/>
              <a:t>J F </a:t>
            </a:r>
            <a:r>
              <a:rPr lang="en-US" sz="1200" dirty="0" err="1"/>
              <a:t>Colombel</a:t>
            </a:r>
            <a:r>
              <a:rPr lang="en-US" sz="1200" dirty="0"/>
              <a:t> Gastroenterology 2019</a:t>
            </a:r>
          </a:p>
        </p:txBody>
      </p:sp>
      <p:sp>
        <p:nvSpPr>
          <p:cNvPr id="8" name="Frame 7">
            <a:extLst>
              <a:ext uri="{FF2B5EF4-FFF2-40B4-BE49-F238E27FC236}">
                <a16:creationId xmlns:a16="http://schemas.microsoft.com/office/drawing/2014/main" id="{7AB92698-FBCD-8645-B483-A00EF770815F}"/>
              </a:ext>
            </a:extLst>
          </p:cNvPr>
          <p:cNvSpPr/>
          <p:nvPr/>
        </p:nvSpPr>
        <p:spPr>
          <a:xfrm>
            <a:off x="151707" y="5301208"/>
            <a:ext cx="8020693" cy="216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4053A883-771B-1340-BD3B-F6B9671ED9BC}"/>
              </a:ext>
            </a:extLst>
          </p:cNvPr>
          <p:cNvSpPr/>
          <p:nvPr/>
        </p:nvSpPr>
        <p:spPr>
          <a:xfrm>
            <a:off x="151707" y="5483954"/>
            <a:ext cx="8020693" cy="216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1BA5A74C-2D35-8B4F-8ED8-DB27E44604FE}"/>
              </a:ext>
            </a:extLst>
          </p:cNvPr>
          <p:cNvSpPr/>
          <p:nvPr/>
        </p:nvSpPr>
        <p:spPr>
          <a:xfrm>
            <a:off x="151706" y="3933056"/>
            <a:ext cx="8020693" cy="216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B76938E2-DBB1-554F-AE60-AD2AD8DE2FEF}"/>
              </a:ext>
            </a:extLst>
          </p:cNvPr>
          <p:cNvSpPr/>
          <p:nvPr/>
        </p:nvSpPr>
        <p:spPr>
          <a:xfrm>
            <a:off x="151706" y="4115802"/>
            <a:ext cx="8020693" cy="216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216D08E5-B760-5348-AAEF-5F8E1A51F606}"/>
              </a:ext>
            </a:extLst>
          </p:cNvPr>
          <p:cNvSpPr/>
          <p:nvPr/>
        </p:nvSpPr>
        <p:spPr>
          <a:xfrm>
            <a:off x="117807" y="3552271"/>
            <a:ext cx="8020693" cy="216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1"/>
          <p:cNvSpPr>
            <a:spLocks noGrp="1"/>
          </p:cNvSpPr>
          <p:nvPr>
            <p:ph type="title"/>
          </p:nvPr>
        </p:nvSpPr>
        <p:spPr>
          <a:xfrm>
            <a:off x="611560" y="54731"/>
            <a:ext cx="7886700" cy="1325563"/>
          </a:xfrm>
        </p:spPr>
        <p:txBody>
          <a:bodyPr>
            <a:normAutofit/>
          </a:bodyPr>
          <a:lstStyle/>
          <a:p>
            <a:pPr algn="ctr"/>
            <a:r>
              <a:rPr lang="en-NZ" sz="2000" dirty="0"/>
              <a:t>Overview of the diets being tested in inflammatory bowel disease with permitted and prohibited components</a:t>
            </a:r>
            <a:r>
              <a:rPr lang="en-NZ" dirty="0"/>
              <a:t>.</a:t>
            </a:r>
            <a:endParaRPr lang="en-NZ" dirty="0"/>
          </a:p>
        </p:txBody>
      </p:sp>
    </p:spTree>
    <p:extLst>
      <p:ext uri="{BB962C8B-B14F-4D97-AF65-F5344CB8AC3E}">
        <p14:creationId xmlns:p14="http://schemas.microsoft.com/office/powerpoint/2010/main" val="32041940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86BE71-16A2-4844-8C9F-534B4D17BC96}"/>
              </a:ext>
            </a:extLst>
          </p:cNvPr>
          <p:cNvPicPr>
            <a:picLocks noGrp="1" noChangeAspect="1"/>
          </p:cNvPicPr>
          <p:nvPr>
            <p:ph idx="1"/>
          </p:nvPr>
        </p:nvPicPr>
        <p:blipFill>
          <a:blip r:embed="rId3"/>
          <a:stretch>
            <a:fillRect/>
          </a:stretch>
        </p:blipFill>
        <p:spPr>
          <a:xfrm>
            <a:off x="151707" y="1196752"/>
            <a:ext cx="8983175" cy="4896544"/>
          </a:xfrm>
          <a:prstGeom prst="rect">
            <a:avLst/>
          </a:prstGeom>
        </p:spPr>
      </p:pic>
      <p:sp>
        <p:nvSpPr>
          <p:cNvPr id="5" name="TextBox 4">
            <a:extLst>
              <a:ext uri="{FF2B5EF4-FFF2-40B4-BE49-F238E27FC236}">
                <a16:creationId xmlns:a16="http://schemas.microsoft.com/office/drawing/2014/main" id="{7FD55B12-23CC-DD4A-9AA8-164F449359CD}"/>
              </a:ext>
            </a:extLst>
          </p:cNvPr>
          <p:cNvSpPr txBox="1"/>
          <p:nvPr/>
        </p:nvSpPr>
        <p:spPr>
          <a:xfrm>
            <a:off x="151707" y="6572287"/>
            <a:ext cx="4176464" cy="276999"/>
          </a:xfrm>
          <a:prstGeom prst="rect">
            <a:avLst/>
          </a:prstGeom>
          <a:noFill/>
        </p:spPr>
        <p:txBody>
          <a:bodyPr wrap="square" rtlCol="0">
            <a:spAutoFit/>
          </a:bodyPr>
          <a:lstStyle/>
          <a:p>
            <a:r>
              <a:rPr lang="en-US" sz="1200" dirty="0"/>
              <a:t>J F </a:t>
            </a:r>
            <a:r>
              <a:rPr lang="en-US" sz="1200" dirty="0" err="1"/>
              <a:t>Colombel</a:t>
            </a:r>
            <a:r>
              <a:rPr lang="en-US" sz="1200" dirty="0"/>
              <a:t> Gastroenterology 2019</a:t>
            </a:r>
          </a:p>
        </p:txBody>
      </p:sp>
      <p:sp>
        <p:nvSpPr>
          <p:cNvPr id="6" name="Frame 5">
            <a:extLst>
              <a:ext uri="{FF2B5EF4-FFF2-40B4-BE49-F238E27FC236}">
                <a16:creationId xmlns:a16="http://schemas.microsoft.com/office/drawing/2014/main" id="{E176B00B-F2F9-F74F-9AA8-1DBAD83335AB}"/>
              </a:ext>
            </a:extLst>
          </p:cNvPr>
          <p:cNvSpPr/>
          <p:nvPr/>
        </p:nvSpPr>
        <p:spPr>
          <a:xfrm>
            <a:off x="151707" y="2564904"/>
            <a:ext cx="8020693" cy="216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7C408BB6-9375-0E40-86D2-4B21FD61CB9D}"/>
              </a:ext>
            </a:extLst>
          </p:cNvPr>
          <p:cNvSpPr/>
          <p:nvPr/>
        </p:nvSpPr>
        <p:spPr>
          <a:xfrm>
            <a:off x="143679" y="3151907"/>
            <a:ext cx="8020693" cy="216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p:cNvSpPr>
            <a:spLocks noGrp="1"/>
          </p:cNvSpPr>
          <p:nvPr>
            <p:ph type="title"/>
          </p:nvPr>
        </p:nvSpPr>
        <p:spPr>
          <a:xfrm>
            <a:off x="611560" y="54731"/>
            <a:ext cx="7886700" cy="1325563"/>
          </a:xfrm>
        </p:spPr>
        <p:txBody>
          <a:bodyPr>
            <a:normAutofit/>
          </a:bodyPr>
          <a:lstStyle/>
          <a:p>
            <a:pPr algn="ctr"/>
            <a:r>
              <a:rPr lang="en-NZ" sz="2000" dirty="0"/>
              <a:t>Overview of the diets being tested in inflammatory bowel disease with permitted and prohibited components</a:t>
            </a:r>
            <a:r>
              <a:rPr lang="en-NZ" dirty="0"/>
              <a:t>.</a:t>
            </a:r>
            <a:endParaRPr lang="en-NZ" dirty="0"/>
          </a:p>
        </p:txBody>
      </p:sp>
    </p:spTree>
    <p:extLst>
      <p:ext uri="{BB962C8B-B14F-4D97-AF65-F5344CB8AC3E}">
        <p14:creationId xmlns:p14="http://schemas.microsoft.com/office/powerpoint/2010/main" val="3329764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86BE71-16A2-4844-8C9F-534B4D17BC96}"/>
              </a:ext>
            </a:extLst>
          </p:cNvPr>
          <p:cNvPicPr>
            <a:picLocks noGrp="1" noChangeAspect="1"/>
          </p:cNvPicPr>
          <p:nvPr>
            <p:ph idx="1"/>
          </p:nvPr>
        </p:nvPicPr>
        <p:blipFill>
          <a:blip r:embed="rId3"/>
          <a:stretch>
            <a:fillRect/>
          </a:stretch>
        </p:blipFill>
        <p:spPr>
          <a:xfrm>
            <a:off x="151707" y="1196752"/>
            <a:ext cx="8983175" cy="4896544"/>
          </a:xfrm>
          <a:prstGeom prst="rect">
            <a:avLst/>
          </a:prstGeom>
        </p:spPr>
      </p:pic>
      <p:sp>
        <p:nvSpPr>
          <p:cNvPr id="5" name="TextBox 4">
            <a:extLst>
              <a:ext uri="{FF2B5EF4-FFF2-40B4-BE49-F238E27FC236}">
                <a16:creationId xmlns:a16="http://schemas.microsoft.com/office/drawing/2014/main" id="{7FD55B12-23CC-DD4A-9AA8-164F449359CD}"/>
              </a:ext>
            </a:extLst>
          </p:cNvPr>
          <p:cNvSpPr txBox="1"/>
          <p:nvPr/>
        </p:nvSpPr>
        <p:spPr>
          <a:xfrm>
            <a:off x="151707" y="6572287"/>
            <a:ext cx="4176464" cy="276999"/>
          </a:xfrm>
          <a:prstGeom prst="rect">
            <a:avLst/>
          </a:prstGeom>
          <a:noFill/>
        </p:spPr>
        <p:txBody>
          <a:bodyPr wrap="square" rtlCol="0">
            <a:spAutoFit/>
          </a:bodyPr>
          <a:lstStyle/>
          <a:p>
            <a:r>
              <a:rPr lang="en-US" sz="1200" dirty="0"/>
              <a:t>J F </a:t>
            </a:r>
            <a:r>
              <a:rPr lang="en-US" sz="1200" dirty="0" err="1"/>
              <a:t>Colombel</a:t>
            </a:r>
            <a:r>
              <a:rPr lang="en-US" sz="1200" dirty="0"/>
              <a:t> Gastroenterology 2019</a:t>
            </a:r>
          </a:p>
        </p:txBody>
      </p:sp>
      <p:sp>
        <p:nvSpPr>
          <p:cNvPr id="6" name="Frame 5">
            <a:extLst>
              <a:ext uri="{FF2B5EF4-FFF2-40B4-BE49-F238E27FC236}">
                <a16:creationId xmlns:a16="http://schemas.microsoft.com/office/drawing/2014/main" id="{D133B514-E4B6-B44E-97B5-75FD5DFEAA87}"/>
              </a:ext>
            </a:extLst>
          </p:cNvPr>
          <p:cNvSpPr/>
          <p:nvPr/>
        </p:nvSpPr>
        <p:spPr>
          <a:xfrm>
            <a:off x="1043608" y="1124744"/>
            <a:ext cx="1152128" cy="511256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p:cNvSpPr>
            <a:spLocks noGrp="1"/>
          </p:cNvSpPr>
          <p:nvPr>
            <p:ph type="title"/>
          </p:nvPr>
        </p:nvSpPr>
        <p:spPr>
          <a:xfrm>
            <a:off x="611560" y="54731"/>
            <a:ext cx="7886700" cy="1325563"/>
          </a:xfrm>
        </p:spPr>
        <p:txBody>
          <a:bodyPr>
            <a:normAutofit/>
          </a:bodyPr>
          <a:lstStyle/>
          <a:p>
            <a:pPr algn="ctr"/>
            <a:r>
              <a:rPr lang="en-NZ" sz="2000" dirty="0"/>
              <a:t>Overview of the diets being tested in inflammatory bowel disease with permitted and prohibited components</a:t>
            </a:r>
            <a:r>
              <a:rPr lang="en-NZ" dirty="0"/>
              <a:t>.</a:t>
            </a:r>
            <a:endParaRPr lang="en-NZ" dirty="0"/>
          </a:p>
        </p:txBody>
      </p:sp>
    </p:spTree>
    <p:extLst>
      <p:ext uri="{BB962C8B-B14F-4D97-AF65-F5344CB8AC3E}">
        <p14:creationId xmlns:p14="http://schemas.microsoft.com/office/powerpoint/2010/main" val="320525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4BF8-7AEA-D147-BD77-967B69428111}"/>
              </a:ext>
            </a:extLst>
          </p:cNvPr>
          <p:cNvSpPr>
            <a:spLocks noGrp="1"/>
          </p:cNvSpPr>
          <p:nvPr>
            <p:ph type="title"/>
          </p:nvPr>
        </p:nvSpPr>
        <p:spPr>
          <a:xfrm>
            <a:off x="393555" y="620392"/>
            <a:ext cx="2856201" cy="5504688"/>
          </a:xfrm>
        </p:spPr>
        <p:txBody>
          <a:bodyPr>
            <a:normAutofit/>
          </a:bodyPr>
          <a:lstStyle/>
          <a:p>
            <a:r>
              <a:rPr lang="en-US" sz="4800">
                <a:solidFill>
                  <a:schemeClr val="accent5"/>
                </a:solidFill>
              </a:rPr>
              <a:t>Objectives</a:t>
            </a:r>
          </a:p>
        </p:txBody>
      </p:sp>
      <p:graphicFrame>
        <p:nvGraphicFramePr>
          <p:cNvPr id="5" name="Content Placeholder 2">
            <a:extLst>
              <a:ext uri="{FF2B5EF4-FFF2-40B4-BE49-F238E27FC236}">
                <a16:creationId xmlns:a16="http://schemas.microsoft.com/office/drawing/2014/main" id="{E1F93EC5-C5E2-4E22-AE0A-30DA12D5BF91}"/>
              </a:ext>
            </a:extLst>
          </p:cNvPr>
          <p:cNvGraphicFramePr>
            <a:graphicFrameLocks noGrp="1"/>
          </p:cNvGraphicFramePr>
          <p:nvPr>
            <p:ph idx="1"/>
            <p:extLst>
              <p:ext uri="{D42A27DB-BD31-4B8C-83A1-F6EECF244321}">
                <p14:modId xmlns:p14="http://schemas.microsoft.com/office/powerpoint/2010/main" val="1793802038"/>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2580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4BF8-7AEA-D147-BD77-967B69428111}"/>
              </a:ext>
            </a:extLst>
          </p:cNvPr>
          <p:cNvSpPr>
            <a:spLocks noGrp="1"/>
          </p:cNvSpPr>
          <p:nvPr>
            <p:ph type="title"/>
          </p:nvPr>
        </p:nvSpPr>
        <p:spPr>
          <a:xfrm>
            <a:off x="393555" y="620392"/>
            <a:ext cx="2856201" cy="5504688"/>
          </a:xfrm>
        </p:spPr>
        <p:txBody>
          <a:bodyPr>
            <a:normAutofit/>
          </a:bodyPr>
          <a:lstStyle/>
          <a:p>
            <a:r>
              <a:rPr lang="en-US" sz="4800">
                <a:solidFill>
                  <a:schemeClr val="accent5"/>
                </a:solidFill>
              </a:rPr>
              <a:t>Objectives</a:t>
            </a:r>
          </a:p>
        </p:txBody>
      </p:sp>
      <p:graphicFrame>
        <p:nvGraphicFramePr>
          <p:cNvPr id="5" name="Content Placeholder 2">
            <a:extLst>
              <a:ext uri="{FF2B5EF4-FFF2-40B4-BE49-F238E27FC236}">
                <a16:creationId xmlns:a16="http://schemas.microsoft.com/office/drawing/2014/main" id="{E1F93EC5-C5E2-4E22-AE0A-30DA12D5BF91}"/>
              </a:ext>
            </a:extLst>
          </p:cNvPr>
          <p:cNvGraphicFramePr>
            <a:graphicFrameLocks noGrp="1"/>
          </p:cNvGraphicFramePr>
          <p:nvPr>
            <p:ph idx="1"/>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177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EEA0A-E5DA-5543-889A-C962E9AEC5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B0698A-3ADC-C047-B7CC-D278C67A18F9}"/>
              </a:ext>
            </a:extLst>
          </p:cNvPr>
          <p:cNvSpPr>
            <a:spLocks noGrp="1"/>
          </p:cNvSpPr>
          <p:nvPr>
            <p:ph idx="1"/>
          </p:nvPr>
        </p:nvSpPr>
        <p:spPr>
          <a:xfrm>
            <a:off x="457200" y="4293096"/>
            <a:ext cx="3538736" cy="2406045"/>
          </a:xfrm>
        </p:spPr>
        <p:txBody>
          <a:bodyPr>
            <a:noAutofit/>
          </a:bodyPr>
          <a:lstStyle/>
          <a:p>
            <a:pPr algn="l" rtl="0"/>
            <a:r>
              <a:rPr lang="en-NZ" sz="1200" dirty="0" err="1"/>
              <a:t>Modulen</a:t>
            </a:r>
            <a:r>
              <a:rPr lang="en-NZ" sz="1200" dirty="0"/>
              <a:t> IBD</a:t>
            </a:r>
            <a:r>
              <a:rPr lang="en-NZ" sz="1200" baseline="30000" dirty="0"/>
              <a:t>®</a:t>
            </a:r>
            <a:r>
              <a:rPr lang="en-NZ" sz="1200" dirty="0"/>
              <a:t> (Nestle) rich in TGF-β (transforming growth factor) polymeric liquid formula- </a:t>
            </a:r>
            <a:r>
              <a:rPr lang="en-NZ" sz="1200" b="1" dirty="0"/>
              <a:t>Unavailable in NZ</a:t>
            </a:r>
            <a:r>
              <a:rPr lang="en-NZ" sz="1200" dirty="0"/>
              <a:t>.</a:t>
            </a:r>
          </a:p>
          <a:p>
            <a:pPr algn="l" rtl="0"/>
            <a:r>
              <a:rPr lang="en-NZ" sz="1200" dirty="0"/>
              <a:t>supplementation of the diet with </a:t>
            </a:r>
            <a:r>
              <a:rPr lang="en-NZ" sz="1200" dirty="0" err="1"/>
              <a:t>Modulen</a:t>
            </a:r>
            <a:r>
              <a:rPr lang="en-NZ" sz="1200" dirty="0"/>
              <a:t> as well as supplementation with Ensure Plus was associated with a decrease in PCDAI. </a:t>
            </a:r>
          </a:p>
          <a:p>
            <a:pPr algn="l" rtl="0"/>
            <a:r>
              <a:rPr lang="en-NZ" sz="1200" dirty="0"/>
              <a:t>The children supplemented with </a:t>
            </a:r>
            <a:r>
              <a:rPr lang="en-NZ" sz="1200" dirty="0" err="1"/>
              <a:t>Modulen</a:t>
            </a:r>
            <a:r>
              <a:rPr lang="en-NZ" sz="1200" dirty="0"/>
              <a:t>  also showed improvement in BMI</a:t>
            </a:r>
          </a:p>
          <a:p>
            <a:pPr marL="0" indent="0" algn="l" rtl="0">
              <a:buNone/>
            </a:pPr>
            <a:r>
              <a:rPr lang="en-NZ" sz="1400" dirty="0"/>
              <a:t> </a:t>
            </a:r>
          </a:p>
          <a:p>
            <a:pPr algn="l" rtl="0"/>
            <a:endParaRPr lang="en-NZ" sz="1400" dirty="0"/>
          </a:p>
        </p:txBody>
      </p:sp>
      <p:pic>
        <p:nvPicPr>
          <p:cNvPr id="5" name="Picture 4" descr="Diagram&#10;&#10;Description automatically generated">
            <a:extLst>
              <a:ext uri="{FF2B5EF4-FFF2-40B4-BE49-F238E27FC236}">
                <a16:creationId xmlns:a16="http://schemas.microsoft.com/office/drawing/2014/main" id="{4740592C-95D3-294D-BC75-7901FBEB6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246"/>
            <a:ext cx="8532440" cy="3587925"/>
          </a:xfrm>
          <a:prstGeom prst="rect">
            <a:avLst/>
          </a:prstGeom>
        </p:spPr>
      </p:pic>
      <p:pic>
        <p:nvPicPr>
          <p:cNvPr id="7" name="Picture 6" descr="A picture containing box and whisker chart&#10;&#10;Description automatically generated">
            <a:extLst>
              <a:ext uri="{FF2B5EF4-FFF2-40B4-BE49-F238E27FC236}">
                <a16:creationId xmlns:a16="http://schemas.microsoft.com/office/drawing/2014/main" id="{31B0A99A-0DF9-4A48-9F00-D0F1014C0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336" y="3573016"/>
            <a:ext cx="4047301" cy="3338491"/>
          </a:xfrm>
          <a:prstGeom prst="rect">
            <a:avLst/>
          </a:prstGeom>
        </p:spPr>
      </p:pic>
      <p:pic>
        <p:nvPicPr>
          <p:cNvPr id="8" name="Picture 2">
            <a:extLst>
              <a:ext uri="{FF2B5EF4-FFF2-40B4-BE49-F238E27FC236}">
                <a16:creationId xmlns:a16="http://schemas.microsoft.com/office/drawing/2014/main" id="{4F44D306-3253-EB49-BAE3-ADCDA2382C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672" y="5984985"/>
            <a:ext cx="631256" cy="85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Ensure Powder Vanilla 850g">
            <a:extLst>
              <a:ext uri="{FF2B5EF4-FFF2-40B4-BE49-F238E27FC236}">
                <a16:creationId xmlns:a16="http://schemas.microsoft.com/office/drawing/2014/main" id="{05E2336D-5F32-3D48-89A9-F4BF0AC8AA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848" y="5984985"/>
            <a:ext cx="850824" cy="85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0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188640"/>
            <a:ext cx="8229600" cy="1066800"/>
          </a:xfrm>
        </p:spPr>
        <p:txBody>
          <a:bodyPr>
            <a:normAutofit/>
          </a:bodyPr>
          <a:lstStyle/>
          <a:p>
            <a:pPr rtl="0"/>
            <a:r>
              <a:rPr lang="en-US" dirty="0">
                <a:latin typeface="+mn-lt"/>
              </a:rPr>
              <a:t>CDED- </a:t>
            </a:r>
            <a:r>
              <a:rPr lang="en-US" dirty="0" err="1">
                <a:latin typeface="+mn-lt"/>
              </a:rPr>
              <a:t>Crohn's</a:t>
            </a:r>
            <a:r>
              <a:rPr lang="en-US" dirty="0">
                <a:latin typeface="+mn-lt"/>
              </a:rPr>
              <a:t> Disease Exclusion Diet </a:t>
            </a:r>
            <a:endParaRPr lang="he-IL" dirty="0">
              <a:latin typeface="+mn-lt"/>
            </a:endParaRPr>
          </a:p>
        </p:txBody>
      </p:sp>
      <p:sp>
        <p:nvSpPr>
          <p:cNvPr id="3" name="מציין מיקום תוכן 2"/>
          <p:cNvSpPr>
            <a:spLocks noGrp="1"/>
          </p:cNvSpPr>
          <p:nvPr>
            <p:ph idx="1"/>
          </p:nvPr>
        </p:nvSpPr>
        <p:spPr>
          <a:xfrm>
            <a:off x="457200" y="1268760"/>
            <a:ext cx="8435280" cy="5472608"/>
          </a:xfrm>
        </p:spPr>
        <p:txBody>
          <a:bodyPr>
            <a:normAutofit/>
          </a:bodyPr>
          <a:lstStyle/>
          <a:p>
            <a:pPr algn="l" rtl="0">
              <a:buFont typeface="Wingdings" pitchFamily="2" charset="2"/>
              <a:buChar char="ü"/>
            </a:pPr>
            <a:r>
              <a:rPr lang="en-US" dirty="0"/>
              <a:t>Structured diet,  a step-down diet </a:t>
            </a:r>
          </a:p>
          <a:p>
            <a:pPr algn="l" rtl="0">
              <a:buFont typeface="Wingdings" pitchFamily="2" charset="2"/>
              <a:buChar char="ü"/>
            </a:pPr>
            <a:r>
              <a:rPr lang="en-US" dirty="0"/>
              <a:t>Overcome EEN challenges- Palatability and sustainability</a:t>
            </a:r>
          </a:p>
          <a:p>
            <a:pPr algn="l" rtl="0">
              <a:buFont typeface="Wingdings" pitchFamily="2" charset="2"/>
              <a:buChar char="ü"/>
            </a:pPr>
            <a:r>
              <a:rPr lang="en-US" dirty="0"/>
              <a:t>Allowed and disallowed foods and products</a:t>
            </a:r>
          </a:p>
          <a:p>
            <a:pPr algn="l" rtl="0">
              <a:buFont typeface="Wingdings" pitchFamily="2" charset="2"/>
              <a:buChar char="ü"/>
            </a:pPr>
            <a:r>
              <a:rPr lang="en-US" dirty="0"/>
              <a:t>Showed 70% remission rate in children and adults*</a:t>
            </a:r>
          </a:p>
          <a:p>
            <a:pPr algn="l" rtl="0">
              <a:buFont typeface="Wingdings" pitchFamily="2" charset="2"/>
              <a:buChar char="ü"/>
            </a:pPr>
            <a:r>
              <a:rPr lang="en-US" dirty="0"/>
              <a:t>Exclusion of specific components </a:t>
            </a:r>
          </a:p>
          <a:p>
            <a:pPr lvl="1" algn="l" rtl="0">
              <a:buFont typeface="Wingdings" pitchFamily="2" charset="2"/>
              <a:buChar char="x"/>
            </a:pPr>
            <a:r>
              <a:rPr lang="en-US" b="1" dirty="0">
                <a:solidFill>
                  <a:schemeClr val="tx2">
                    <a:lumMod val="75000"/>
                  </a:schemeClr>
                </a:solidFill>
              </a:rPr>
              <a:t>Gluten</a:t>
            </a:r>
          </a:p>
          <a:p>
            <a:pPr lvl="1" algn="l" rtl="0">
              <a:buFont typeface="Wingdings" pitchFamily="2" charset="2"/>
              <a:buChar char="x"/>
            </a:pPr>
            <a:r>
              <a:rPr lang="en-US" b="1" dirty="0">
                <a:solidFill>
                  <a:schemeClr val="tx2">
                    <a:lumMod val="75000"/>
                  </a:schemeClr>
                </a:solidFill>
              </a:rPr>
              <a:t>Gluten free baked goods ,breads , Yeast </a:t>
            </a:r>
          </a:p>
          <a:p>
            <a:pPr lvl="1" algn="l" rtl="0">
              <a:buFont typeface="Wingdings" pitchFamily="2" charset="2"/>
              <a:buChar char="x"/>
            </a:pPr>
            <a:r>
              <a:rPr lang="en-US" b="1" dirty="0">
                <a:solidFill>
                  <a:schemeClr val="tx2">
                    <a:lumMod val="75000"/>
                  </a:schemeClr>
                </a:solidFill>
              </a:rPr>
              <a:t>Dairy products</a:t>
            </a:r>
          </a:p>
          <a:p>
            <a:pPr lvl="1" algn="l" rtl="0">
              <a:buFont typeface="Wingdings" pitchFamily="2" charset="2"/>
              <a:buChar char="x"/>
            </a:pPr>
            <a:r>
              <a:rPr lang="en-US" b="1" dirty="0">
                <a:solidFill>
                  <a:schemeClr val="tx2">
                    <a:lumMod val="75000"/>
                  </a:schemeClr>
                </a:solidFill>
              </a:rPr>
              <a:t>Animal fat</a:t>
            </a:r>
          </a:p>
          <a:p>
            <a:pPr lvl="1" algn="l" rtl="0">
              <a:buFont typeface="Wingdings" pitchFamily="2" charset="2"/>
              <a:buChar char="x"/>
            </a:pPr>
            <a:r>
              <a:rPr lang="en-US" b="1" dirty="0">
                <a:solidFill>
                  <a:schemeClr val="tx2">
                    <a:lumMod val="75000"/>
                  </a:schemeClr>
                </a:solidFill>
              </a:rPr>
              <a:t>Processed meats</a:t>
            </a:r>
          </a:p>
          <a:p>
            <a:pPr lvl="1" algn="l" rtl="0">
              <a:buFont typeface="Wingdings" pitchFamily="2" charset="2"/>
              <a:buChar char="x"/>
            </a:pPr>
            <a:r>
              <a:rPr lang="en-US" b="1" dirty="0">
                <a:solidFill>
                  <a:schemeClr val="tx2">
                    <a:lumMod val="75000"/>
                  </a:schemeClr>
                </a:solidFill>
              </a:rPr>
              <a:t>Products containing emulsifiers</a:t>
            </a:r>
          </a:p>
          <a:p>
            <a:pPr lvl="1" algn="l" rtl="0">
              <a:buFont typeface="Wingdings" pitchFamily="2" charset="2"/>
              <a:buChar char="x"/>
            </a:pPr>
            <a:r>
              <a:rPr lang="en-US" b="1" dirty="0">
                <a:solidFill>
                  <a:schemeClr val="tx2">
                    <a:lumMod val="75000"/>
                  </a:schemeClr>
                </a:solidFill>
              </a:rPr>
              <a:t>Low Sugar but not low carbohydrate diet</a:t>
            </a:r>
          </a:p>
          <a:p>
            <a:pPr marL="457200" lvl="1" indent="0" algn="l" rtl="0">
              <a:buNone/>
            </a:pPr>
            <a:endParaRPr lang="en-NZ" b="1" dirty="0"/>
          </a:p>
          <a:p>
            <a:pPr marL="457200" lvl="1" indent="0" algn="l" rtl="0">
              <a:buNone/>
            </a:pPr>
            <a:endParaRPr lang="en-NZ" sz="1200" b="1" dirty="0" smtClean="0"/>
          </a:p>
          <a:p>
            <a:pPr marL="457200" lvl="1" indent="0" algn="l" rtl="0">
              <a:buNone/>
            </a:pPr>
            <a:endParaRPr lang="en-NZ" sz="1200" b="1" dirty="0"/>
          </a:p>
          <a:p>
            <a:pPr marL="457200" lvl="1" indent="0" algn="l" rtl="0">
              <a:buNone/>
            </a:pPr>
            <a:endParaRPr lang="en-NZ" sz="1200" b="1" dirty="0" smtClean="0"/>
          </a:p>
          <a:p>
            <a:pPr marL="457200" lvl="1" indent="0" algn="l" rtl="0">
              <a:buNone/>
            </a:pPr>
            <a:endParaRPr lang="en-NZ" sz="1200" b="1" dirty="0" smtClean="0"/>
          </a:p>
          <a:p>
            <a:pPr marL="457200" lvl="1" indent="0" algn="l" rtl="0">
              <a:buNone/>
            </a:pPr>
            <a:r>
              <a:rPr lang="en-NZ" sz="1200" b="1" dirty="0" smtClean="0"/>
              <a:t>*</a:t>
            </a:r>
            <a:r>
              <a:rPr lang="en-NZ" sz="1400" b="1" dirty="0" err="1"/>
              <a:t>Sigall-Boneh</a:t>
            </a:r>
            <a:r>
              <a:rPr lang="en-NZ" sz="1400" b="1" dirty="0"/>
              <a:t> R</a:t>
            </a:r>
            <a:r>
              <a:rPr lang="en-NZ" sz="1400" dirty="0"/>
              <a:t>, </a:t>
            </a:r>
            <a:r>
              <a:rPr lang="en-NZ" sz="1400" dirty="0" err="1"/>
              <a:t>Pfeffer-Gik</a:t>
            </a:r>
            <a:r>
              <a:rPr lang="en-NZ" sz="1400" dirty="0"/>
              <a:t> T, Segal I, </a:t>
            </a:r>
            <a:r>
              <a:rPr lang="en-NZ" sz="1400" dirty="0" err="1"/>
              <a:t>Zangen</a:t>
            </a:r>
            <a:r>
              <a:rPr lang="en-NZ" sz="1400" dirty="0"/>
              <a:t> T, Boaz M, Levine </a:t>
            </a:r>
            <a:r>
              <a:rPr lang="en-NZ" sz="1400" dirty="0" err="1"/>
              <a:t>A.Inflamm</a:t>
            </a:r>
            <a:r>
              <a:rPr lang="en-NZ" sz="1400" dirty="0"/>
              <a:t> Bowel Dis. 2014</a:t>
            </a:r>
            <a:endParaRPr lang="en-US" sz="1200" b="1" dirty="0">
              <a:solidFill>
                <a:schemeClr val="tx2">
                  <a:lumMod val="75000"/>
                </a:schemeClr>
              </a:solidFill>
            </a:endParaRPr>
          </a:p>
        </p:txBody>
      </p:sp>
      <p:cxnSp>
        <p:nvCxnSpPr>
          <p:cNvPr id="6" name="מחבר ישר 5"/>
          <p:cNvCxnSpPr/>
          <p:nvPr/>
        </p:nvCxnSpPr>
        <p:spPr>
          <a:xfrm>
            <a:off x="0" y="6237312"/>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מחבר ישר 6"/>
          <p:cNvCxnSpPr/>
          <p:nvPr/>
        </p:nvCxnSpPr>
        <p:spPr>
          <a:xfrm>
            <a:off x="36512" y="1124744"/>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1681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1432-CF9C-9F4E-8DF0-62B5A32E37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1CE215-FC18-BC43-B05A-038A508F11C2}"/>
              </a:ext>
            </a:extLst>
          </p:cNvPr>
          <p:cNvSpPr>
            <a:spLocks noGrp="1"/>
          </p:cNvSpPr>
          <p:nvPr>
            <p:ph idx="1"/>
          </p:nvPr>
        </p:nvSpPr>
        <p:spPr/>
        <p:txBody>
          <a:bodyPr/>
          <a:lstStyle/>
          <a:p>
            <a:pPr marL="342900" indent="-342900" algn="l" defTabSz="914400" rtl="0" eaLnBrk="1" latinLnBrk="0" hangingPunct="1">
              <a:spcBef>
                <a:spcPct val="20000"/>
              </a:spcBef>
              <a:buFont typeface="Arial" panose="020B0604020202020204" pitchFamily="34" charset="0"/>
              <a:buChar char="•"/>
            </a:pPr>
            <a:endParaRPr lang="en-US" dirty="0"/>
          </a:p>
        </p:txBody>
      </p:sp>
      <p:pic>
        <p:nvPicPr>
          <p:cNvPr id="5" name="Picture 4" descr="Text, chat or text message&#10;&#10;Description automatically generated">
            <a:extLst>
              <a:ext uri="{FF2B5EF4-FFF2-40B4-BE49-F238E27FC236}">
                <a16:creationId xmlns:a16="http://schemas.microsoft.com/office/drawing/2014/main" id="{1BD7C781-7939-2C4C-B519-28C9E29DF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846138"/>
            <a:ext cx="9144000" cy="4567213"/>
          </a:xfrm>
          <a:prstGeom prst="rect">
            <a:avLst/>
          </a:prstGeom>
        </p:spPr>
      </p:pic>
    </p:spTree>
    <p:extLst>
      <p:ext uri="{BB962C8B-B14F-4D97-AF65-F5344CB8AC3E}">
        <p14:creationId xmlns:p14="http://schemas.microsoft.com/office/powerpoint/2010/main" val="7393938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CB8294-FD50-E649-862E-AF79598D472A}"/>
              </a:ext>
            </a:extLst>
          </p:cNvPr>
          <p:cNvPicPr>
            <a:picLocks noChangeAspect="1"/>
          </p:cNvPicPr>
          <p:nvPr/>
        </p:nvPicPr>
        <p:blipFill rotWithShape="1">
          <a:blip r:embed="rId2"/>
          <a:srcRect t="18254"/>
          <a:stretch/>
        </p:blipFill>
        <p:spPr>
          <a:xfrm>
            <a:off x="-108520" y="1412776"/>
            <a:ext cx="4470722" cy="5171774"/>
          </a:xfrm>
          <a:prstGeom prst="rect">
            <a:avLst/>
          </a:prstGeom>
        </p:spPr>
      </p:pic>
      <p:pic>
        <p:nvPicPr>
          <p:cNvPr id="3" name="Picture 2">
            <a:extLst>
              <a:ext uri="{FF2B5EF4-FFF2-40B4-BE49-F238E27FC236}">
                <a16:creationId xmlns:a16="http://schemas.microsoft.com/office/drawing/2014/main" id="{CEFFAB92-5A64-BC40-AFAA-A716815296D8}"/>
              </a:ext>
            </a:extLst>
          </p:cNvPr>
          <p:cNvPicPr>
            <a:picLocks noChangeAspect="1"/>
          </p:cNvPicPr>
          <p:nvPr/>
        </p:nvPicPr>
        <p:blipFill rotWithShape="1">
          <a:blip r:embed="rId3"/>
          <a:srcRect t="17936"/>
          <a:stretch/>
        </p:blipFill>
        <p:spPr>
          <a:xfrm>
            <a:off x="4644008" y="1464361"/>
            <a:ext cx="4364587" cy="5068603"/>
          </a:xfrm>
          <a:prstGeom prst="rect">
            <a:avLst/>
          </a:prstGeom>
        </p:spPr>
      </p:pic>
      <p:sp>
        <p:nvSpPr>
          <p:cNvPr id="2" name="Title 1">
            <a:extLst>
              <a:ext uri="{FF2B5EF4-FFF2-40B4-BE49-F238E27FC236}">
                <a16:creationId xmlns:a16="http://schemas.microsoft.com/office/drawing/2014/main" id="{8DDC7A8B-630C-8646-9EF4-19AE8AC9F8AB}"/>
              </a:ext>
            </a:extLst>
          </p:cNvPr>
          <p:cNvSpPr>
            <a:spLocks noGrp="1"/>
          </p:cNvSpPr>
          <p:nvPr>
            <p:ph type="title"/>
          </p:nvPr>
        </p:nvSpPr>
        <p:spPr>
          <a:xfrm>
            <a:off x="457200" y="274638"/>
            <a:ext cx="8229600" cy="634082"/>
          </a:xfrm>
        </p:spPr>
        <p:txBody>
          <a:bodyPr>
            <a:normAutofit/>
          </a:bodyPr>
          <a:lstStyle/>
          <a:p>
            <a:pPr algn="ctr" defTabSz="914400" rtl="0" eaLnBrk="1" latinLnBrk="0" hangingPunct="1">
              <a:spcBef>
                <a:spcPct val="0"/>
              </a:spcBef>
              <a:buNone/>
            </a:pPr>
            <a:r>
              <a:rPr lang="en-US" dirty="0"/>
              <a:t>CDED</a:t>
            </a:r>
          </a:p>
        </p:txBody>
      </p:sp>
      <p:sp>
        <p:nvSpPr>
          <p:cNvPr id="5" name="TextBox 4">
            <a:extLst>
              <a:ext uri="{FF2B5EF4-FFF2-40B4-BE49-F238E27FC236}">
                <a16:creationId xmlns:a16="http://schemas.microsoft.com/office/drawing/2014/main" id="{0A0D931D-A75E-5743-B269-E0E1E7656185}"/>
              </a:ext>
            </a:extLst>
          </p:cNvPr>
          <p:cNvSpPr txBox="1"/>
          <p:nvPr/>
        </p:nvSpPr>
        <p:spPr>
          <a:xfrm>
            <a:off x="426360" y="908720"/>
            <a:ext cx="3034680" cy="584775"/>
          </a:xfrm>
          <a:prstGeom prst="rect">
            <a:avLst/>
          </a:prstGeom>
          <a:noFill/>
        </p:spPr>
        <p:txBody>
          <a:bodyPr wrap="square" rtlCol="0">
            <a:spAutoFit/>
          </a:bodyPr>
          <a:lstStyle/>
          <a:p>
            <a:pPr algn="ctr"/>
            <a:r>
              <a:rPr lang="en-US" sz="1600" dirty="0"/>
              <a:t>Phase 1 Week 0-6</a:t>
            </a:r>
          </a:p>
          <a:p>
            <a:pPr algn="ctr"/>
            <a:r>
              <a:rPr lang="en-US" sz="1600" dirty="0"/>
              <a:t> 50% Formula </a:t>
            </a:r>
          </a:p>
        </p:txBody>
      </p:sp>
      <p:sp>
        <p:nvSpPr>
          <p:cNvPr id="6" name="TextBox 5">
            <a:extLst>
              <a:ext uri="{FF2B5EF4-FFF2-40B4-BE49-F238E27FC236}">
                <a16:creationId xmlns:a16="http://schemas.microsoft.com/office/drawing/2014/main" id="{37DD739B-4478-7B4E-A106-0C2DFD5B4CF9}"/>
              </a:ext>
            </a:extLst>
          </p:cNvPr>
          <p:cNvSpPr txBox="1"/>
          <p:nvPr/>
        </p:nvSpPr>
        <p:spPr>
          <a:xfrm>
            <a:off x="5428038" y="919405"/>
            <a:ext cx="3034680" cy="584775"/>
          </a:xfrm>
          <a:prstGeom prst="rect">
            <a:avLst/>
          </a:prstGeom>
          <a:noFill/>
        </p:spPr>
        <p:txBody>
          <a:bodyPr wrap="square" rtlCol="0">
            <a:spAutoFit/>
          </a:bodyPr>
          <a:lstStyle/>
          <a:p>
            <a:pPr algn="ctr"/>
            <a:r>
              <a:rPr lang="en-US" sz="1600" dirty="0"/>
              <a:t>Phase 2 Week 7-12</a:t>
            </a:r>
          </a:p>
          <a:p>
            <a:pPr algn="ctr"/>
            <a:r>
              <a:rPr lang="en-US" sz="1600" dirty="0"/>
              <a:t> 25% Formula </a:t>
            </a:r>
          </a:p>
        </p:txBody>
      </p:sp>
    </p:spTree>
    <p:extLst>
      <p:ext uri="{BB962C8B-B14F-4D97-AF65-F5344CB8AC3E}">
        <p14:creationId xmlns:p14="http://schemas.microsoft.com/office/powerpoint/2010/main" val="26898699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05EA402-A83E-CE4B-A262-AC1680A6A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64" y="42731"/>
            <a:ext cx="6516216" cy="2385461"/>
          </a:xfrm>
          <a:prstGeom prst="rect">
            <a:avLst/>
          </a:prstGeom>
        </p:spPr>
      </p:pic>
      <p:pic>
        <p:nvPicPr>
          <p:cNvPr id="5" name="Picture 2">
            <a:extLst>
              <a:ext uri="{FF2B5EF4-FFF2-40B4-BE49-F238E27FC236}">
                <a16:creationId xmlns:a16="http://schemas.microsoft.com/office/drawing/2014/main" id="{773556A0-A721-3349-8496-39ECCF69A9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492896"/>
            <a:ext cx="5477009" cy="40324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07756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A0DA153-6E8E-774C-BEDE-2BBFC9BBC1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194341"/>
            <a:ext cx="4464496" cy="2226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AF01EE4D-5DC0-6940-A710-3F714E58E142}"/>
              </a:ext>
            </a:extLst>
          </p:cNvPr>
          <p:cNvPicPr>
            <a:picLocks noChangeAspect="1"/>
          </p:cNvPicPr>
          <p:nvPr/>
        </p:nvPicPr>
        <p:blipFill>
          <a:blip r:embed="rId3"/>
          <a:stretch>
            <a:fillRect/>
          </a:stretch>
        </p:blipFill>
        <p:spPr>
          <a:xfrm>
            <a:off x="3995936" y="3573016"/>
            <a:ext cx="4932040" cy="2625826"/>
          </a:xfrm>
          <a:prstGeom prst="rect">
            <a:avLst/>
          </a:prstGeom>
        </p:spPr>
      </p:pic>
      <p:sp>
        <p:nvSpPr>
          <p:cNvPr id="8" name="Text Box 3">
            <a:extLst>
              <a:ext uri="{FF2B5EF4-FFF2-40B4-BE49-F238E27FC236}">
                <a16:creationId xmlns:a16="http://schemas.microsoft.com/office/drawing/2014/main" id="{26616866-F89F-BD4D-97EB-F08E4C9FAE1F}"/>
              </a:ext>
            </a:extLst>
          </p:cNvPr>
          <p:cNvSpPr txBox="1">
            <a:spLocks noChangeArrowheads="1"/>
          </p:cNvSpPr>
          <p:nvPr/>
        </p:nvSpPr>
        <p:spPr bwMode="auto">
          <a:xfrm>
            <a:off x="216024" y="6525344"/>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algn="l"/>
            <a:r>
              <a:rPr lang="en-US" altLang="en-US" sz="900" i="1" dirty="0">
                <a:solidFill>
                  <a:schemeClr val="tx1"/>
                </a:solidFill>
              </a:rPr>
              <a:t>Gastroenterology</a:t>
            </a:r>
            <a:r>
              <a:rPr lang="en-US" altLang="en-US" sz="900" dirty="0">
                <a:solidFill>
                  <a:schemeClr val="tx1"/>
                </a:solidFill>
              </a:rPr>
              <a:t> 2019 157440-450.e8DOI: (10.1053/j.gastro.2019.04.021) </a:t>
            </a:r>
          </a:p>
        </p:txBody>
      </p:sp>
      <p:sp>
        <p:nvSpPr>
          <p:cNvPr id="9" name="TextBox 8">
            <a:extLst>
              <a:ext uri="{FF2B5EF4-FFF2-40B4-BE49-F238E27FC236}">
                <a16:creationId xmlns:a16="http://schemas.microsoft.com/office/drawing/2014/main" id="{E3EAFD46-BF7F-9D48-A079-CD624D783ADC}"/>
              </a:ext>
            </a:extLst>
          </p:cNvPr>
          <p:cNvSpPr txBox="1"/>
          <p:nvPr/>
        </p:nvSpPr>
        <p:spPr>
          <a:xfrm>
            <a:off x="216024" y="1340768"/>
            <a:ext cx="3779912" cy="1107996"/>
          </a:xfrm>
          <a:prstGeom prst="rect">
            <a:avLst/>
          </a:prstGeom>
          <a:noFill/>
        </p:spPr>
        <p:txBody>
          <a:bodyPr wrap="square" rtlCol="0">
            <a:spAutoFit/>
          </a:bodyPr>
          <a:lstStyle/>
          <a:p>
            <a:pPr algn="l" rtl="0"/>
            <a:r>
              <a:rPr lang="en-NZ" sz="1600" dirty="0"/>
              <a:t>Both groups showed clinical remission and a significant decrease in inflammation by week 6. </a:t>
            </a:r>
          </a:p>
          <a:p>
            <a:pPr algn="l"/>
            <a:endParaRPr lang="en-US" dirty="0"/>
          </a:p>
        </p:txBody>
      </p:sp>
      <p:sp>
        <p:nvSpPr>
          <p:cNvPr id="6" name="TextBox 5">
            <a:extLst>
              <a:ext uri="{FF2B5EF4-FFF2-40B4-BE49-F238E27FC236}">
                <a16:creationId xmlns:a16="http://schemas.microsoft.com/office/drawing/2014/main" id="{96B9666E-590D-8041-B72B-0D3AD02B5E26}"/>
              </a:ext>
            </a:extLst>
          </p:cNvPr>
          <p:cNvSpPr txBox="1"/>
          <p:nvPr/>
        </p:nvSpPr>
        <p:spPr>
          <a:xfrm>
            <a:off x="333792" y="3855239"/>
            <a:ext cx="3779912" cy="861774"/>
          </a:xfrm>
          <a:prstGeom prst="rect">
            <a:avLst/>
          </a:prstGeom>
          <a:noFill/>
        </p:spPr>
        <p:txBody>
          <a:bodyPr wrap="square" rtlCol="0">
            <a:spAutoFit/>
          </a:bodyPr>
          <a:lstStyle/>
          <a:p>
            <a:pPr algn="l" rtl="0"/>
            <a:r>
              <a:rPr lang="en-NZ" sz="1600" dirty="0"/>
              <a:t>The CDED group showed sustained remission in week 12 </a:t>
            </a:r>
          </a:p>
          <a:p>
            <a:pPr algn="l"/>
            <a:endParaRPr lang="en-US" dirty="0"/>
          </a:p>
        </p:txBody>
      </p:sp>
    </p:spTree>
    <p:extLst>
      <p:ext uri="{BB962C8B-B14F-4D97-AF65-F5344CB8AC3E}">
        <p14:creationId xmlns:p14="http://schemas.microsoft.com/office/powerpoint/2010/main" val="34773080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C3E6B-53D4-794D-AF3C-E9757D511743}"/>
              </a:ext>
            </a:extLst>
          </p:cNvPr>
          <p:cNvSpPr/>
          <p:nvPr/>
        </p:nvSpPr>
        <p:spPr>
          <a:xfrm>
            <a:off x="4572000" y="6453336"/>
            <a:ext cx="5760640" cy="253916"/>
          </a:xfrm>
          <a:prstGeom prst="rect">
            <a:avLst/>
          </a:prstGeom>
        </p:spPr>
        <p:txBody>
          <a:bodyPr wrap="square">
            <a:spAutoFit/>
          </a:bodyPr>
          <a:lstStyle/>
          <a:p>
            <a:pPr algn="l"/>
            <a:r>
              <a:rPr lang="en-NZ" sz="1050" dirty="0">
                <a:latin typeface="Helvetica" pitchFamily="2" charset="0"/>
              </a:rPr>
              <a:t>Change in median calprotectin during CDED study.</a:t>
            </a:r>
            <a:endParaRPr lang="en-NZ" sz="1050" dirty="0">
              <a:effectLst/>
              <a:latin typeface="Helvetica" pitchFamily="2" charset="0"/>
            </a:endParaRPr>
          </a:p>
        </p:txBody>
      </p:sp>
      <p:pic>
        <p:nvPicPr>
          <p:cNvPr id="3" name="Picture 2">
            <a:extLst>
              <a:ext uri="{FF2B5EF4-FFF2-40B4-BE49-F238E27FC236}">
                <a16:creationId xmlns:a16="http://schemas.microsoft.com/office/drawing/2014/main" id="{2EB6849A-C826-4D40-B236-EC67941134C1}"/>
              </a:ext>
            </a:extLst>
          </p:cNvPr>
          <p:cNvPicPr>
            <a:picLocks noChangeAspect="1"/>
          </p:cNvPicPr>
          <p:nvPr/>
        </p:nvPicPr>
        <p:blipFill>
          <a:blip r:embed="rId2"/>
          <a:stretch>
            <a:fillRect/>
          </a:stretch>
        </p:blipFill>
        <p:spPr>
          <a:xfrm>
            <a:off x="4499992" y="2969126"/>
            <a:ext cx="4760544" cy="3484210"/>
          </a:xfrm>
          <a:prstGeom prst="rect">
            <a:avLst/>
          </a:prstGeom>
        </p:spPr>
      </p:pic>
      <p:pic>
        <p:nvPicPr>
          <p:cNvPr id="4" name="Picture 2">
            <a:extLst>
              <a:ext uri="{FF2B5EF4-FFF2-40B4-BE49-F238E27FC236}">
                <a16:creationId xmlns:a16="http://schemas.microsoft.com/office/drawing/2014/main" id="{5656D765-87FA-D548-809D-73F8B26AD1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329260"/>
            <a:ext cx="4321975" cy="34842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2D2BB7E9-78B3-3048-B403-7F20013072DA}"/>
              </a:ext>
            </a:extLst>
          </p:cNvPr>
          <p:cNvSpPr/>
          <p:nvPr/>
        </p:nvSpPr>
        <p:spPr>
          <a:xfrm>
            <a:off x="508144" y="5872408"/>
            <a:ext cx="6858000" cy="707886"/>
          </a:xfrm>
          <a:prstGeom prst="rect">
            <a:avLst/>
          </a:prstGeom>
        </p:spPr>
        <p:txBody>
          <a:bodyPr wrap="square">
            <a:spAutoFit/>
          </a:bodyPr>
          <a:lstStyle/>
          <a:p>
            <a:pPr algn="l"/>
            <a:r>
              <a:rPr lang="en-NZ" sz="1000" dirty="0">
                <a:latin typeface="Helvetica" pitchFamily="2" charset="0"/>
              </a:rPr>
              <a:t>Linear discriminant</a:t>
            </a:r>
          </a:p>
          <a:p>
            <a:pPr algn="l"/>
            <a:r>
              <a:rPr lang="en-NZ" sz="1000" dirty="0">
                <a:latin typeface="Helvetica" pitchFamily="2" charset="0"/>
              </a:rPr>
              <a:t>analysis comparing</a:t>
            </a:r>
          </a:p>
          <a:p>
            <a:pPr algn="l"/>
            <a:r>
              <a:rPr lang="en-NZ" sz="1000" dirty="0">
                <a:latin typeface="Helvetica" pitchFamily="2" charset="0"/>
              </a:rPr>
              <a:t>taxa in week 0 to week 6</a:t>
            </a:r>
          </a:p>
          <a:p>
            <a:pPr algn="l"/>
            <a:r>
              <a:rPr lang="en-NZ" sz="1000" dirty="0">
                <a:latin typeface="Helvetica" pitchFamily="2" charset="0"/>
              </a:rPr>
              <a:t>and week 12</a:t>
            </a:r>
            <a:endParaRPr lang="en-NZ" sz="1000" dirty="0">
              <a:effectLst/>
              <a:latin typeface="Helvetica" pitchFamily="2" charset="0"/>
            </a:endParaRPr>
          </a:p>
        </p:txBody>
      </p:sp>
      <p:sp>
        <p:nvSpPr>
          <p:cNvPr id="6" name="Text Box 3">
            <a:extLst>
              <a:ext uri="{FF2B5EF4-FFF2-40B4-BE49-F238E27FC236}">
                <a16:creationId xmlns:a16="http://schemas.microsoft.com/office/drawing/2014/main" id="{5A834C62-6E43-FB41-9936-66D3362E50B8}"/>
              </a:ext>
            </a:extLst>
          </p:cNvPr>
          <p:cNvSpPr txBox="1">
            <a:spLocks noChangeArrowheads="1"/>
          </p:cNvSpPr>
          <p:nvPr/>
        </p:nvSpPr>
        <p:spPr bwMode="auto">
          <a:xfrm>
            <a:off x="107504" y="6630987"/>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algn="l"/>
            <a:r>
              <a:rPr lang="en-US" altLang="en-US" sz="800" i="1" dirty="0">
                <a:solidFill>
                  <a:schemeClr val="tx1"/>
                </a:solidFill>
              </a:rPr>
              <a:t>Gastroenterology</a:t>
            </a:r>
            <a:r>
              <a:rPr lang="en-US" altLang="en-US" sz="800" dirty="0">
                <a:solidFill>
                  <a:schemeClr val="tx1"/>
                </a:solidFill>
              </a:rPr>
              <a:t> 2019 157440-450.e8DOI: (10.1053/j.gastro.2019.04.021) </a:t>
            </a:r>
          </a:p>
        </p:txBody>
      </p:sp>
      <p:sp>
        <p:nvSpPr>
          <p:cNvPr id="7" name="Rectangle 6">
            <a:extLst>
              <a:ext uri="{FF2B5EF4-FFF2-40B4-BE49-F238E27FC236}">
                <a16:creationId xmlns:a16="http://schemas.microsoft.com/office/drawing/2014/main" id="{96568A32-86FB-2841-8FF5-D2E99B870CE0}"/>
              </a:ext>
            </a:extLst>
          </p:cNvPr>
          <p:cNvSpPr/>
          <p:nvPr/>
        </p:nvSpPr>
        <p:spPr>
          <a:xfrm>
            <a:off x="4383456" y="566678"/>
            <a:ext cx="4194279" cy="2308324"/>
          </a:xfrm>
          <a:prstGeom prst="rect">
            <a:avLst/>
          </a:prstGeom>
        </p:spPr>
        <p:txBody>
          <a:bodyPr wrap="square">
            <a:spAutoFit/>
          </a:bodyPr>
          <a:lstStyle/>
          <a:p>
            <a:pPr marL="285750" indent="-285750" algn="l" rtl="0">
              <a:buFont typeface="Arial" panose="020B0604020202020204" pitchFamily="34" charset="0"/>
              <a:buChar char="•"/>
            </a:pPr>
            <a:r>
              <a:rPr lang="en-NZ" dirty="0"/>
              <a:t>Sustained remission, and normal CRP remission at week 12 were significantly better in the CDED group.</a:t>
            </a:r>
          </a:p>
          <a:p>
            <a:pPr marL="285750" indent="-285750" algn="l" rtl="0">
              <a:buFont typeface="Arial" panose="020B0604020202020204" pitchFamily="34" charset="0"/>
              <a:buChar char="•"/>
            </a:pPr>
            <a:r>
              <a:rPr lang="en-NZ" dirty="0"/>
              <a:t>Calprotectin continued to decrease between week 6 and week 12 in the CDED group, in contrast to an increase in the EEN group from week 6</a:t>
            </a:r>
          </a:p>
          <a:p>
            <a:pPr marL="285750" indent="-285750" algn="l" rtl="0">
              <a:buFont typeface="Arial" panose="020B0604020202020204" pitchFamily="34" charset="0"/>
              <a:buChar char="•"/>
            </a:pPr>
            <a:endParaRPr lang="en-NZ" dirty="0"/>
          </a:p>
        </p:txBody>
      </p:sp>
    </p:spTree>
    <p:extLst>
      <p:ext uri="{BB962C8B-B14F-4D97-AF65-F5344CB8AC3E}">
        <p14:creationId xmlns:p14="http://schemas.microsoft.com/office/powerpoint/2010/main" val="21415739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4BF8-7AEA-D147-BD77-967B69428111}"/>
              </a:ext>
            </a:extLst>
          </p:cNvPr>
          <p:cNvSpPr>
            <a:spLocks noGrp="1"/>
          </p:cNvSpPr>
          <p:nvPr>
            <p:ph type="title"/>
          </p:nvPr>
        </p:nvSpPr>
        <p:spPr>
          <a:xfrm>
            <a:off x="393555" y="620392"/>
            <a:ext cx="2856201" cy="5504688"/>
          </a:xfrm>
        </p:spPr>
        <p:txBody>
          <a:bodyPr>
            <a:normAutofit/>
          </a:bodyPr>
          <a:lstStyle/>
          <a:p>
            <a:r>
              <a:rPr lang="en-US" sz="4800">
                <a:solidFill>
                  <a:schemeClr val="accent5"/>
                </a:solidFill>
              </a:rPr>
              <a:t>Objectives</a:t>
            </a:r>
          </a:p>
        </p:txBody>
      </p:sp>
      <p:graphicFrame>
        <p:nvGraphicFramePr>
          <p:cNvPr id="5" name="Content Placeholder 2">
            <a:extLst>
              <a:ext uri="{FF2B5EF4-FFF2-40B4-BE49-F238E27FC236}">
                <a16:creationId xmlns:a16="http://schemas.microsoft.com/office/drawing/2014/main" id="{E1F93EC5-C5E2-4E22-AE0A-30DA12D5BF91}"/>
              </a:ext>
            </a:extLst>
          </p:cNvPr>
          <p:cNvGraphicFramePr>
            <a:graphicFrameLocks noGrp="1"/>
          </p:cNvGraphicFramePr>
          <p:nvPr>
            <p:ph idx="1"/>
            <p:extLst>
              <p:ext uri="{D42A27DB-BD31-4B8C-83A1-F6EECF244321}">
                <p14:modId xmlns:p14="http://schemas.microsoft.com/office/powerpoint/2010/main" val="60337397"/>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0227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2A427-42F7-5244-8982-6E87185BE0AF}"/>
              </a:ext>
            </a:extLst>
          </p:cNvPr>
          <p:cNvSpPr>
            <a:spLocks noGrp="1"/>
          </p:cNvSpPr>
          <p:nvPr>
            <p:ph type="title"/>
          </p:nvPr>
        </p:nvSpPr>
        <p:spPr/>
        <p:txBody>
          <a:bodyPr/>
          <a:lstStyle/>
          <a:p>
            <a:r>
              <a:rPr lang="en-US" dirty="0"/>
              <a:t>What about Ulcerative Colitis??</a:t>
            </a:r>
          </a:p>
        </p:txBody>
      </p:sp>
      <p:sp>
        <p:nvSpPr>
          <p:cNvPr id="3" name="Content Placeholder 2">
            <a:extLst>
              <a:ext uri="{FF2B5EF4-FFF2-40B4-BE49-F238E27FC236}">
                <a16:creationId xmlns:a16="http://schemas.microsoft.com/office/drawing/2014/main" id="{9DC1D8A5-685F-EC47-B3D8-78D025D14C2E}"/>
              </a:ext>
            </a:extLst>
          </p:cNvPr>
          <p:cNvSpPr>
            <a:spLocks noGrp="1"/>
          </p:cNvSpPr>
          <p:nvPr>
            <p:ph idx="1"/>
          </p:nvPr>
        </p:nvSpPr>
        <p:spPr>
          <a:xfrm>
            <a:off x="539552" y="1556792"/>
            <a:ext cx="7886700" cy="4351338"/>
          </a:xfrm>
        </p:spPr>
        <p:txBody>
          <a:bodyPr/>
          <a:lstStyle/>
          <a:p>
            <a:r>
              <a:rPr lang="en-US" sz="1800" dirty="0"/>
              <a:t>Mainly epidemiological data</a:t>
            </a:r>
          </a:p>
          <a:p>
            <a:r>
              <a:rPr lang="en-NZ" sz="1800" dirty="0"/>
              <a:t>?Similar to CD</a:t>
            </a:r>
          </a:p>
          <a:p>
            <a:endParaRPr lang="en-US" dirty="0"/>
          </a:p>
        </p:txBody>
      </p:sp>
      <p:pic>
        <p:nvPicPr>
          <p:cNvPr id="8" name="Picture 7">
            <a:extLst>
              <a:ext uri="{FF2B5EF4-FFF2-40B4-BE49-F238E27FC236}">
                <a16:creationId xmlns:a16="http://schemas.microsoft.com/office/drawing/2014/main" id="{3942CE2A-6F80-2545-ACDF-B713CE812236}"/>
              </a:ext>
            </a:extLst>
          </p:cNvPr>
          <p:cNvPicPr>
            <a:picLocks noChangeAspect="1"/>
          </p:cNvPicPr>
          <p:nvPr/>
        </p:nvPicPr>
        <p:blipFill>
          <a:blip r:embed="rId2"/>
          <a:stretch>
            <a:fillRect/>
          </a:stretch>
        </p:blipFill>
        <p:spPr>
          <a:xfrm>
            <a:off x="1403648" y="2364991"/>
            <a:ext cx="5760640" cy="3961125"/>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0CBFE696-E389-AD4A-B948-B01AA57B51AF}"/>
              </a:ext>
            </a:extLst>
          </p:cNvPr>
          <p:cNvPicPr>
            <a:picLocks noChangeAspect="1"/>
          </p:cNvPicPr>
          <p:nvPr/>
        </p:nvPicPr>
        <p:blipFill rotWithShape="1">
          <a:blip r:embed="rId3">
            <a:extLst>
              <a:ext uri="{28A0092B-C50C-407E-A947-70E740481C1C}">
                <a14:useLocalDpi xmlns:a14="http://schemas.microsoft.com/office/drawing/2010/main" val="0"/>
              </a:ext>
            </a:extLst>
          </a:blip>
          <a:srcRect l="46219" b="80446"/>
          <a:stretch/>
        </p:blipFill>
        <p:spPr>
          <a:xfrm>
            <a:off x="3266" y="6299135"/>
            <a:ext cx="3519204" cy="539393"/>
          </a:xfrm>
          <a:prstGeom prst="rect">
            <a:avLst/>
          </a:prstGeom>
        </p:spPr>
      </p:pic>
    </p:spTree>
    <p:extLst>
      <p:ext uri="{BB962C8B-B14F-4D97-AF65-F5344CB8AC3E}">
        <p14:creationId xmlns:p14="http://schemas.microsoft.com/office/powerpoint/2010/main" val="21608589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6FDD-5562-5D49-B797-971506C1E995}"/>
              </a:ext>
            </a:extLst>
          </p:cNvPr>
          <p:cNvSpPr>
            <a:spLocks noGrp="1"/>
          </p:cNvSpPr>
          <p:nvPr>
            <p:ph type="title"/>
          </p:nvPr>
        </p:nvSpPr>
        <p:spPr/>
        <p:txBody>
          <a:bodyPr/>
          <a:lstStyle/>
          <a:p>
            <a:r>
              <a:rPr lang="en-US" dirty="0"/>
              <a:t>Take home message</a:t>
            </a:r>
          </a:p>
        </p:txBody>
      </p:sp>
      <p:sp>
        <p:nvSpPr>
          <p:cNvPr id="3" name="Content Placeholder 2">
            <a:extLst>
              <a:ext uri="{FF2B5EF4-FFF2-40B4-BE49-F238E27FC236}">
                <a16:creationId xmlns:a16="http://schemas.microsoft.com/office/drawing/2014/main" id="{6F69A234-ADE5-2442-B687-5BCD899C16F0}"/>
              </a:ext>
            </a:extLst>
          </p:cNvPr>
          <p:cNvSpPr>
            <a:spLocks noGrp="1"/>
          </p:cNvSpPr>
          <p:nvPr>
            <p:ph idx="1"/>
          </p:nvPr>
        </p:nvSpPr>
        <p:spPr/>
        <p:txBody>
          <a:bodyPr/>
          <a:lstStyle/>
          <a:p>
            <a:r>
              <a:rPr lang="en-US" dirty="0"/>
              <a:t>“Western Diet” is strongly associated with IBD.</a:t>
            </a:r>
          </a:p>
          <a:p>
            <a:endParaRPr lang="en-US" dirty="0"/>
          </a:p>
          <a:p>
            <a:r>
              <a:rPr lang="en-US" dirty="0"/>
              <a:t> In non complicated Paediatric Crohn’s disease and probably in adults as well, CDED is recommended. </a:t>
            </a:r>
          </a:p>
          <a:p>
            <a:pPr marL="0" indent="0">
              <a:buNone/>
            </a:pPr>
            <a:endParaRPr lang="en-US" dirty="0"/>
          </a:p>
          <a:p>
            <a:r>
              <a:rPr lang="en-US" dirty="0"/>
              <a:t>Any diet reducing high fat, highly processed foods and rich in fruits and vegetable is likely to have some effect.</a:t>
            </a:r>
          </a:p>
          <a:p>
            <a:endParaRPr lang="en-US" dirty="0"/>
          </a:p>
          <a:p>
            <a:r>
              <a:rPr lang="en-US" dirty="0"/>
              <a:t>Dietary treatment may be used as a supplementary or bridge treatment in all patients.</a:t>
            </a:r>
          </a:p>
          <a:p>
            <a:endParaRPr lang="en-US" dirty="0"/>
          </a:p>
          <a:p>
            <a:endParaRPr lang="en-NZ" dirty="0"/>
          </a:p>
          <a:p>
            <a:endParaRPr lang="en-US" dirty="0"/>
          </a:p>
        </p:txBody>
      </p:sp>
    </p:spTree>
    <p:extLst>
      <p:ext uri="{BB962C8B-B14F-4D97-AF65-F5344CB8AC3E}">
        <p14:creationId xmlns:p14="http://schemas.microsoft.com/office/powerpoint/2010/main" val="3126105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4BF8-7AEA-D147-BD77-967B69428111}"/>
              </a:ext>
            </a:extLst>
          </p:cNvPr>
          <p:cNvSpPr>
            <a:spLocks noGrp="1"/>
          </p:cNvSpPr>
          <p:nvPr>
            <p:ph type="title"/>
          </p:nvPr>
        </p:nvSpPr>
        <p:spPr>
          <a:xfrm>
            <a:off x="393555" y="620392"/>
            <a:ext cx="2856201" cy="5504688"/>
          </a:xfrm>
        </p:spPr>
        <p:txBody>
          <a:bodyPr>
            <a:normAutofit/>
          </a:bodyPr>
          <a:lstStyle/>
          <a:p>
            <a:r>
              <a:rPr lang="en-US" sz="4800">
                <a:solidFill>
                  <a:schemeClr val="accent5"/>
                </a:solidFill>
              </a:rPr>
              <a:t>Objectives</a:t>
            </a:r>
          </a:p>
        </p:txBody>
      </p:sp>
      <p:graphicFrame>
        <p:nvGraphicFramePr>
          <p:cNvPr id="5" name="Content Placeholder 2">
            <a:extLst>
              <a:ext uri="{FF2B5EF4-FFF2-40B4-BE49-F238E27FC236}">
                <a16:creationId xmlns:a16="http://schemas.microsoft.com/office/drawing/2014/main" id="{E1F93EC5-C5E2-4E22-AE0A-30DA12D5BF91}"/>
              </a:ext>
            </a:extLst>
          </p:cNvPr>
          <p:cNvGraphicFramePr>
            <a:graphicFrameLocks noGrp="1"/>
          </p:cNvGraphicFramePr>
          <p:nvPr>
            <p:ph idx="1"/>
            <p:extLst>
              <p:ext uri="{D42A27DB-BD31-4B8C-83A1-F6EECF244321}">
                <p14:modId xmlns:p14="http://schemas.microsoft.com/office/powerpoint/2010/main" val="1053236289"/>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88508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32C96-0884-F444-A10D-766FA5C598C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FE2A0B2-CD07-9541-A217-8A47CACB9777}"/>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p:txBody>
      </p:sp>
      <p:pic>
        <p:nvPicPr>
          <p:cNvPr id="5122" name="Picture 2" descr="Effective Presentation Design| Synapsis Creative - Made in PowerPoint">
            <a:extLst>
              <a:ext uri="{FF2B5EF4-FFF2-40B4-BE49-F238E27FC236}">
                <a16:creationId xmlns:a16="http://schemas.microsoft.com/office/drawing/2014/main" id="{87A3FE01-C655-D849-95FC-B8AFBEC4EA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9144000" cy="670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54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Content Placeholder 1029">
            <a:extLst>
              <a:ext uri="{FF2B5EF4-FFF2-40B4-BE49-F238E27FC236}">
                <a16:creationId xmlns:a16="http://schemas.microsoft.com/office/drawing/2014/main" id="{7A203C83-FA55-4D60-AF0C-C41D25980AFA}"/>
              </a:ext>
            </a:extLst>
          </p:cNvPr>
          <p:cNvSpPr>
            <a:spLocks noGrp="1"/>
          </p:cNvSpPr>
          <p:nvPr>
            <p:ph idx="4294967295"/>
          </p:nvPr>
        </p:nvSpPr>
        <p:spPr>
          <a:xfrm>
            <a:off x="4186238" y="511175"/>
            <a:ext cx="4957762" cy="1527175"/>
          </a:xfrm>
        </p:spPr>
        <p:txBody>
          <a:bodyPr anchor="ctr">
            <a:normAutofit/>
          </a:bodyPr>
          <a:lstStyle/>
          <a:p>
            <a:r>
              <a:rPr lang="en-US" sz="3600" dirty="0">
                <a:solidFill>
                  <a:schemeClr val="bg1"/>
                </a:solidFill>
              </a:rPr>
              <a:t>Trends in Epidemiology</a:t>
            </a:r>
          </a:p>
        </p:txBody>
      </p:sp>
      <p:pic>
        <p:nvPicPr>
          <p:cNvPr id="5" name="Content Placeholder 4" descr="Chart&#10;&#10;Description automatically generated">
            <a:extLst>
              <a:ext uri="{FF2B5EF4-FFF2-40B4-BE49-F238E27FC236}">
                <a16:creationId xmlns:a16="http://schemas.microsoft.com/office/drawing/2014/main" id="{8E508158-38B2-E34D-B887-98850249C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9144000" cy="7269478"/>
          </a:xfrm>
          <a:prstGeom prst="rect">
            <a:avLst/>
          </a:prstGeom>
        </p:spPr>
      </p:pic>
      <p:sp>
        <p:nvSpPr>
          <p:cNvPr id="6" name="TextBox 5">
            <a:extLst>
              <a:ext uri="{FF2B5EF4-FFF2-40B4-BE49-F238E27FC236}">
                <a16:creationId xmlns:a16="http://schemas.microsoft.com/office/drawing/2014/main" id="{AD29F835-9481-4645-8DEE-6C1308EA4A3B}"/>
              </a:ext>
            </a:extLst>
          </p:cNvPr>
          <p:cNvSpPr txBox="1"/>
          <p:nvPr/>
        </p:nvSpPr>
        <p:spPr>
          <a:xfrm>
            <a:off x="251520" y="6597352"/>
            <a:ext cx="4176464" cy="369332"/>
          </a:xfrm>
          <a:prstGeom prst="rect">
            <a:avLst/>
          </a:prstGeom>
          <a:noFill/>
        </p:spPr>
        <p:txBody>
          <a:bodyPr wrap="square" rtlCol="0">
            <a:spAutoFit/>
          </a:bodyPr>
          <a:lstStyle/>
          <a:p>
            <a:r>
              <a:rPr lang="en-US" dirty="0" err="1"/>
              <a:t>Gilaad</a:t>
            </a:r>
            <a:r>
              <a:rPr lang="en-US" dirty="0"/>
              <a:t> G Kaplan Gastroenterology 2017</a:t>
            </a:r>
          </a:p>
        </p:txBody>
      </p:sp>
      <p:pic>
        <p:nvPicPr>
          <p:cNvPr id="8" name="Picture 7" descr="A picture containing graphical user interface&#10;&#10;Description automatically generated">
            <a:extLst>
              <a:ext uri="{FF2B5EF4-FFF2-40B4-BE49-F238E27FC236}">
                <a16:creationId xmlns:a16="http://schemas.microsoft.com/office/drawing/2014/main" id="{6D19F94D-6055-7B40-B01D-028DA846CB33}"/>
              </a:ext>
            </a:extLst>
          </p:cNvPr>
          <p:cNvPicPr>
            <a:picLocks noChangeAspect="1"/>
          </p:cNvPicPr>
          <p:nvPr/>
        </p:nvPicPr>
        <p:blipFill rotWithShape="1">
          <a:blip r:embed="rId3">
            <a:extLst>
              <a:ext uri="{28A0092B-C50C-407E-A947-70E740481C1C}">
                <a14:useLocalDpi xmlns:a14="http://schemas.microsoft.com/office/drawing/2010/main" val="0"/>
              </a:ext>
            </a:extLst>
          </a:blip>
          <a:srcRect l="10207" t="28971" r="12773" b="20466"/>
          <a:stretch/>
        </p:blipFill>
        <p:spPr>
          <a:xfrm>
            <a:off x="107504" y="2780928"/>
            <a:ext cx="3456385" cy="1749014"/>
          </a:xfrm>
          <a:prstGeom prst="rect">
            <a:avLst/>
          </a:prstGeom>
        </p:spPr>
      </p:pic>
    </p:spTree>
    <p:extLst>
      <p:ext uri="{BB962C8B-B14F-4D97-AF65-F5344CB8AC3E}">
        <p14:creationId xmlns:p14="http://schemas.microsoft.com/office/powerpoint/2010/main" val="4518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rstanding and Preventing the Global Increase of Inflammatory Bowel  Disease - ScienceDirect">
            <a:extLst>
              <a:ext uri="{FF2B5EF4-FFF2-40B4-BE49-F238E27FC236}">
                <a16:creationId xmlns:a16="http://schemas.microsoft.com/office/drawing/2014/main" id="{7402A7A1-7406-324E-B351-F9966D25E4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3848" y="192624"/>
            <a:ext cx="5712202" cy="64727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FDC725-B510-214E-98D0-2E6F57827073}"/>
              </a:ext>
            </a:extLst>
          </p:cNvPr>
          <p:cNvSpPr txBox="1"/>
          <p:nvPr/>
        </p:nvSpPr>
        <p:spPr>
          <a:xfrm>
            <a:off x="107504" y="5814711"/>
            <a:ext cx="2160240" cy="923330"/>
          </a:xfrm>
          <a:prstGeom prst="rect">
            <a:avLst/>
          </a:prstGeom>
          <a:noFill/>
        </p:spPr>
        <p:txBody>
          <a:bodyPr wrap="square" rtlCol="0">
            <a:spAutoFit/>
          </a:bodyPr>
          <a:lstStyle/>
          <a:p>
            <a:r>
              <a:rPr lang="en-US" dirty="0" err="1"/>
              <a:t>Gilaad</a:t>
            </a:r>
            <a:r>
              <a:rPr lang="en-US" dirty="0"/>
              <a:t> G Kaplan Gastroenterology 2017</a:t>
            </a:r>
          </a:p>
        </p:txBody>
      </p:sp>
      <p:pic>
        <p:nvPicPr>
          <p:cNvPr id="7" name="Picture 6" descr="A picture containing diagram&#10;&#10;Description automatically generated">
            <a:extLst>
              <a:ext uri="{FF2B5EF4-FFF2-40B4-BE49-F238E27FC236}">
                <a16:creationId xmlns:a16="http://schemas.microsoft.com/office/drawing/2014/main" id="{37013509-7D47-CA49-8FEF-363C4CCBB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78" y="404664"/>
            <a:ext cx="3066802" cy="2359935"/>
          </a:xfrm>
          <a:prstGeom prst="rect">
            <a:avLst/>
          </a:prstGeom>
        </p:spPr>
      </p:pic>
    </p:spTree>
    <p:extLst>
      <p:ext uri="{BB962C8B-B14F-4D97-AF65-F5344CB8AC3E}">
        <p14:creationId xmlns:p14="http://schemas.microsoft.com/office/powerpoint/2010/main" val="2030368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0528" y="-27384"/>
            <a:ext cx="9433048" cy="936104"/>
          </a:xfrm>
        </p:spPr>
        <p:txBody>
          <a:bodyPr>
            <a:normAutofit/>
          </a:bodyPr>
          <a:lstStyle/>
          <a:p>
            <a:r>
              <a:rPr lang="en-US" dirty="0">
                <a:latin typeface="Calisto MT" panose="02040603050505030304" pitchFamily="18" charset="0"/>
              </a:rPr>
              <a:t>   Efficacy of Exclusion Enteral Nutrition</a:t>
            </a:r>
            <a:endParaRPr lang="he-IL" dirty="0">
              <a:latin typeface="Calisto MT" panose="02040603050505030304"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2167676"/>
            <a:ext cx="5112569" cy="4025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מלבן עם פינות אלכסוניות מעוגלות 5"/>
          <p:cNvSpPr/>
          <p:nvPr/>
        </p:nvSpPr>
        <p:spPr>
          <a:xfrm>
            <a:off x="6732240" y="2924944"/>
            <a:ext cx="2160240" cy="2952328"/>
          </a:xfrm>
          <a:prstGeom prst="round2DiagRect">
            <a:avLst/>
          </a:prstGeom>
        </p:spPr>
        <p:style>
          <a:lnRef idx="0">
            <a:schemeClr val="accent1"/>
          </a:lnRef>
          <a:fillRef idx="3">
            <a:schemeClr val="accent1"/>
          </a:fillRef>
          <a:effectRef idx="3">
            <a:schemeClr val="accent1"/>
          </a:effectRef>
          <a:fontRef idx="minor">
            <a:schemeClr val="lt1"/>
          </a:fontRef>
        </p:style>
        <p:txBody>
          <a:bodyPr rtlCol="1" anchor="ctr"/>
          <a:lstStyle/>
          <a:p>
            <a:pPr algn="l" rtl="0"/>
            <a:r>
              <a:rPr lang="en-US" sz="2000" dirty="0"/>
              <a:t>Meta analysis 5 RCT’s included EEN; </a:t>
            </a:r>
          </a:p>
          <a:p>
            <a:pPr algn="l" rtl="0"/>
            <a:r>
              <a:rPr lang="en-US" sz="2000" dirty="0"/>
              <a:t>(RR = 0.95 [95% confidence interval 0.67, 1.34])</a:t>
            </a:r>
            <a:endParaRPr lang="he-IL" sz="2000" dirty="0"/>
          </a:p>
          <a:p>
            <a:pPr algn="ctr" rtl="0"/>
            <a:endParaRPr lang="he-IL" sz="2000" dirty="0"/>
          </a:p>
        </p:txBody>
      </p:sp>
      <p:sp>
        <p:nvSpPr>
          <p:cNvPr id="7" name="מלבן 6"/>
          <p:cNvSpPr/>
          <p:nvPr/>
        </p:nvSpPr>
        <p:spPr>
          <a:xfrm>
            <a:off x="226569" y="908720"/>
            <a:ext cx="8665911" cy="369332"/>
          </a:xfrm>
          <a:prstGeom prst="rect">
            <a:avLst/>
          </a:prstGeom>
        </p:spPr>
        <p:txBody>
          <a:bodyPr wrap="square">
            <a:spAutoFit/>
          </a:bodyPr>
          <a:lstStyle/>
          <a:p>
            <a:pPr algn="l" rtl="0"/>
            <a:r>
              <a:rPr lang="en-US" i="1" dirty="0"/>
              <a:t>Enteral Nutrition and Corticosteroids in the Treatment of Acute Crohn's Disease in Children</a:t>
            </a:r>
            <a:endParaRPr lang="he-IL" i="1"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10" y="1221096"/>
            <a:ext cx="8730970" cy="110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מחבר ישר 8"/>
          <p:cNvCxnSpPr/>
          <p:nvPr/>
        </p:nvCxnSpPr>
        <p:spPr>
          <a:xfrm>
            <a:off x="1331640" y="2132856"/>
            <a:ext cx="4752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מלבן 13"/>
          <p:cNvSpPr/>
          <p:nvPr/>
        </p:nvSpPr>
        <p:spPr>
          <a:xfrm>
            <a:off x="-36512" y="6536377"/>
            <a:ext cx="4873257" cy="276999"/>
          </a:xfrm>
          <a:prstGeom prst="rect">
            <a:avLst/>
          </a:prstGeom>
        </p:spPr>
        <p:txBody>
          <a:bodyPr wrap="none">
            <a:spAutoFit/>
          </a:bodyPr>
          <a:lstStyle/>
          <a:p>
            <a:r>
              <a:rPr lang="en-US" sz="1200" dirty="0" err="1"/>
              <a:t>Heuschkel</a:t>
            </a:r>
            <a:r>
              <a:rPr lang="en-US" sz="1200" dirty="0"/>
              <a:t>, Robert B et al. J </a:t>
            </a:r>
            <a:r>
              <a:rPr lang="en-US" sz="1200" dirty="0" err="1"/>
              <a:t>Pediatr</a:t>
            </a:r>
            <a:r>
              <a:rPr lang="en-US" sz="1200" dirty="0"/>
              <a:t> </a:t>
            </a:r>
            <a:r>
              <a:rPr lang="en-US" sz="1200" dirty="0" err="1"/>
              <a:t>Gastroenterol</a:t>
            </a:r>
            <a:r>
              <a:rPr lang="en-US" sz="1200" dirty="0"/>
              <a:t> </a:t>
            </a:r>
            <a:r>
              <a:rPr lang="en-US" sz="1200" dirty="0" err="1"/>
              <a:t>Nutr</a:t>
            </a:r>
            <a:r>
              <a:rPr lang="en-US" sz="1200" u="sng" dirty="0"/>
              <a:t>.</a:t>
            </a:r>
            <a:r>
              <a:rPr lang="en-US" sz="1200" dirty="0"/>
              <a:t> 2000 Jul;31(1):8-15.</a:t>
            </a:r>
            <a:endParaRPr lang="he-IL" sz="1200" dirty="0"/>
          </a:p>
        </p:txBody>
      </p:sp>
      <p:cxnSp>
        <p:nvCxnSpPr>
          <p:cNvPr id="16" name="מחבר ישר 15"/>
          <p:cNvCxnSpPr/>
          <p:nvPr/>
        </p:nvCxnSpPr>
        <p:spPr>
          <a:xfrm>
            <a:off x="0" y="6165304"/>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מחבר ישר 10"/>
          <p:cNvCxnSpPr/>
          <p:nvPr/>
        </p:nvCxnSpPr>
        <p:spPr>
          <a:xfrm>
            <a:off x="0" y="836712"/>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136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84"/>
            <a:ext cx="8229600" cy="1143000"/>
          </a:xfrm>
        </p:spPr>
        <p:txBody>
          <a:bodyPr>
            <a:normAutofit/>
          </a:bodyPr>
          <a:lstStyle/>
          <a:p>
            <a:r>
              <a:rPr lang="en-US" altLang="he-IL" sz="4000" dirty="0"/>
              <a:t>EEN for Induction of Remission</a:t>
            </a:r>
            <a:endParaRPr lang="he-IL" sz="40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530" y="2529162"/>
            <a:ext cx="6500297" cy="2008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71692">
            <a:off x="979639" y="646947"/>
            <a:ext cx="6719094" cy="2152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7492">
            <a:off x="583976" y="1255192"/>
            <a:ext cx="6572250"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027" y="4220361"/>
            <a:ext cx="768667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768" y="2529162"/>
            <a:ext cx="785812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127" y="2168108"/>
            <a:ext cx="60864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מחבר ישר 11"/>
          <p:cNvCxnSpPr/>
          <p:nvPr/>
        </p:nvCxnSpPr>
        <p:spPr>
          <a:xfrm>
            <a:off x="0" y="6381328"/>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מחבר ישר 12"/>
          <p:cNvCxnSpPr/>
          <p:nvPr/>
        </p:nvCxnSpPr>
        <p:spPr>
          <a:xfrm>
            <a:off x="-36512" y="980728"/>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78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00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par>
                          <p:cTn id="8" fill="hold">
                            <p:stCondLst>
                              <p:cond delay="1500"/>
                            </p:stCondLst>
                            <p:childTnLst>
                              <p:par>
                                <p:cTn id="9" presetID="16" presetClass="entr" presetSubtype="21" fill="hold" nodeType="afterEffect">
                                  <p:stCondLst>
                                    <p:cond delay="3000"/>
                                  </p:stCondLst>
                                  <p:childTnLst>
                                    <p:set>
                                      <p:cBhvr>
                                        <p:cTn id="10" dur="1" fill="hold">
                                          <p:stCondLst>
                                            <p:cond delay="0"/>
                                          </p:stCondLst>
                                        </p:cTn>
                                        <p:tgtEl>
                                          <p:spTgt spid="7175"/>
                                        </p:tgtEl>
                                        <p:attrNameLst>
                                          <p:attrName>style.visibility</p:attrName>
                                        </p:attrNameLst>
                                      </p:cBhvr>
                                      <p:to>
                                        <p:strVal val="visible"/>
                                      </p:to>
                                    </p:set>
                                    <p:animEffect transition="in" filter="barn(inVertical)">
                                      <p:cBhvr>
                                        <p:cTn id="11" dur="500"/>
                                        <p:tgtEl>
                                          <p:spTgt spid="7175"/>
                                        </p:tgtEl>
                                      </p:cBhvr>
                                    </p:animEffect>
                                  </p:childTnLst>
                                </p:cTn>
                              </p:par>
                            </p:childTnLst>
                          </p:cTn>
                        </p:par>
                        <p:par>
                          <p:cTn id="12" fill="hold">
                            <p:stCondLst>
                              <p:cond delay="5000"/>
                            </p:stCondLst>
                            <p:childTnLst>
                              <p:par>
                                <p:cTn id="13" presetID="22" presetClass="entr" presetSubtype="4" fill="hold" nodeType="afterEffect">
                                  <p:stCondLst>
                                    <p:cond delay="3000"/>
                                  </p:stCondLst>
                                  <p:childTnLst>
                                    <p:set>
                                      <p:cBhvr>
                                        <p:cTn id="14" dur="1" fill="hold">
                                          <p:stCondLst>
                                            <p:cond delay="0"/>
                                          </p:stCondLst>
                                        </p:cTn>
                                        <p:tgtEl>
                                          <p:spTgt spid="7172"/>
                                        </p:tgtEl>
                                        <p:attrNameLst>
                                          <p:attrName>style.visibility</p:attrName>
                                        </p:attrNameLst>
                                      </p:cBhvr>
                                      <p:to>
                                        <p:strVal val="visible"/>
                                      </p:to>
                                    </p:set>
                                    <p:animEffect transition="in" filter="wipe(down)">
                                      <p:cBhvr>
                                        <p:cTn id="15" dur="500"/>
                                        <p:tgtEl>
                                          <p:spTgt spid="7172"/>
                                        </p:tgtEl>
                                      </p:cBhvr>
                                    </p:animEffect>
                                  </p:childTnLst>
                                </p:cTn>
                              </p:par>
                            </p:childTnLst>
                          </p:cTn>
                        </p:par>
                        <p:par>
                          <p:cTn id="16" fill="hold">
                            <p:stCondLst>
                              <p:cond delay="8500"/>
                            </p:stCondLst>
                            <p:childTnLst>
                              <p:par>
                                <p:cTn id="17" presetID="16" presetClass="entr" presetSubtype="21" fill="hold" nodeType="afterEffect">
                                  <p:stCondLst>
                                    <p:cond delay="3000"/>
                                  </p:stCondLst>
                                  <p:childTnLst>
                                    <p:set>
                                      <p:cBhvr>
                                        <p:cTn id="18" dur="1" fill="hold">
                                          <p:stCondLst>
                                            <p:cond delay="0"/>
                                          </p:stCondLst>
                                        </p:cTn>
                                        <p:tgtEl>
                                          <p:spTgt spid="7174"/>
                                        </p:tgtEl>
                                        <p:attrNameLst>
                                          <p:attrName>style.visibility</p:attrName>
                                        </p:attrNameLst>
                                      </p:cBhvr>
                                      <p:to>
                                        <p:strVal val="visible"/>
                                      </p:to>
                                    </p:set>
                                    <p:animEffect transition="in" filter="barn(inVertical)">
                                      <p:cBhvr>
                                        <p:cTn id="19" dur="500"/>
                                        <p:tgtEl>
                                          <p:spTgt spid="7174"/>
                                        </p:tgtEl>
                                      </p:cBhvr>
                                    </p:animEffect>
                                  </p:childTnLst>
                                </p:cTn>
                              </p:par>
                            </p:childTnLst>
                          </p:cTn>
                        </p:par>
                        <p:par>
                          <p:cTn id="20" fill="hold">
                            <p:stCondLst>
                              <p:cond delay="12000"/>
                            </p:stCondLst>
                            <p:childTnLst>
                              <p:par>
                                <p:cTn id="21" presetID="42" presetClass="entr" presetSubtype="0" fill="hold" nodeType="afterEffect">
                                  <p:stCondLst>
                                    <p:cond delay="3000"/>
                                  </p:stCondLst>
                                  <p:childTnLst>
                                    <p:set>
                                      <p:cBhvr>
                                        <p:cTn id="22" dur="1" fill="hold">
                                          <p:stCondLst>
                                            <p:cond delay="0"/>
                                          </p:stCondLst>
                                        </p:cTn>
                                        <p:tgtEl>
                                          <p:spTgt spid="7173"/>
                                        </p:tgtEl>
                                        <p:attrNameLst>
                                          <p:attrName>style.visibility</p:attrName>
                                        </p:attrNameLst>
                                      </p:cBhvr>
                                      <p:to>
                                        <p:strVal val="visible"/>
                                      </p:to>
                                    </p:set>
                                    <p:animEffect transition="in" filter="fade">
                                      <p:cBhvr>
                                        <p:cTn id="23" dur="500"/>
                                        <p:tgtEl>
                                          <p:spTgt spid="7173"/>
                                        </p:tgtEl>
                                      </p:cBhvr>
                                    </p:animEffect>
                                    <p:anim calcmode="lin" valueType="num">
                                      <p:cBhvr>
                                        <p:cTn id="24" dur="500" fill="hold"/>
                                        <p:tgtEl>
                                          <p:spTgt spid="7173"/>
                                        </p:tgtEl>
                                        <p:attrNameLst>
                                          <p:attrName>ppt_x</p:attrName>
                                        </p:attrNameLst>
                                      </p:cBhvr>
                                      <p:tavLst>
                                        <p:tav tm="0">
                                          <p:val>
                                            <p:strVal val="#ppt_x"/>
                                          </p:val>
                                        </p:tav>
                                        <p:tav tm="100000">
                                          <p:val>
                                            <p:strVal val="#ppt_x"/>
                                          </p:val>
                                        </p:tav>
                                      </p:tavLst>
                                    </p:anim>
                                    <p:anim calcmode="lin" valueType="num">
                                      <p:cBhvr>
                                        <p:cTn id="25" dur="500" fill="hold"/>
                                        <p:tgtEl>
                                          <p:spTgt spid="7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55576" y="-17174"/>
            <a:ext cx="7993062" cy="611188"/>
          </a:xfrm>
        </p:spPr>
        <p:txBody>
          <a:bodyPr>
            <a:normAutofit/>
          </a:bodyPr>
          <a:lstStyle/>
          <a:p>
            <a:r>
              <a:rPr lang="en-US" altLang="he-IL" dirty="0"/>
              <a:t>EEN for Induction of Remission</a:t>
            </a:r>
            <a:endParaRPr lang="he-IL" altLang="he-IL" dirty="0"/>
          </a:p>
        </p:txBody>
      </p:sp>
      <p:graphicFrame>
        <p:nvGraphicFramePr>
          <p:cNvPr id="4" name="Content Placeholder 3"/>
          <p:cNvGraphicFramePr>
            <a:graphicFrameLocks noGrp="1"/>
          </p:cNvGraphicFramePr>
          <p:nvPr>
            <p:ph idx="1"/>
          </p:nvPr>
        </p:nvGraphicFramePr>
        <p:xfrm>
          <a:off x="323528" y="836712"/>
          <a:ext cx="8455830" cy="5483863"/>
        </p:xfrm>
        <a:graphic>
          <a:graphicData uri="http://schemas.openxmlformats.org/drawingml/2006/table">
            <a:tbl>
              <a:tblPr rtl="1" firstRow="1" bandRow="1">
                <a:tableStyleId>{5C22544A-7EE6-4342-B048-85BDC9FD1C3A}</a:tableStyleId>
              </a:tblPr>
              <a:tblGrid>
                <a:gridCol w="1691166">
                  <a:extLst>
                    <a:ext uri="{9D8B030D-6E8A-4147-A177-3AD203B41FA5}">
                      <a16:colId xmlns:a16="http://schemas.microsoft.com/office/drawing/2014/main" val="20000"/>
                    </a:ext>
                  </a:extLst>
                </a:gridCol>
                <a:gridCol w="1691166">
                  <a:extLst>
                    <a:ext uri="{9D8B030D-6E8A-4147-A177-3AD203B41FA5}">
                      <a16:colId xmlns:a16="http://schemas.microsoft.com/office/drawing/2014/main" val="20001"/>
                    </a:ext>
                  </a:extLst>
                </a:gridCol>
                <a:gridCol w="1691166">
                  <a:extLst>
                    <a:ext uri="{9D8B030D-6E8A-4147-A177-3AD203B41FA5}">
                      <a16:colId xmlns:a16="http://schemas.microsoft.com/office/drawing/2014/main" val="20002"/>
                    </a:ext>
                  </a:extLst>
                </a:gridCol>
                <a:gridCol w="1691166">
                  <a:extLst>
                    <a:ext uri="{9D8B030D-6E8A-4147-A177-3AD203B41FA5}">
                      <a16:colId xmlns:a16="http://schemas.microsoft.com/office/drawing/2014/main" val="20003"/>
                    </a:ext>
                  </a:extLst>
                </a:gridCol>
                <a:gridCol w="1691166">
                  <a:extLst>
                    <a:ext uri="{9D8B030D-6E8A-4147-A177-3AD203B41FA5}">
                      <a16:colId xmlns:a16="http://schemas.microsoft.com/office/drawing/2014/main" val="20004"/>
                    </a:ext>
                  </a:extLst>
                </a:gridCol>
              </a:tblGrid>
              <a:tr h="472313">
                <a:tc>
                  <a:txBody>
                    <a:bodyPr/>
                    <a:lstStyle/>
                    <a:p>
                      <a:pPr algn="l" rtl="0"/>
                      <a:r>
                        <a:rPr lang="en-US" sz="1400" b="1" dirty="0"/>
                        <a:t>End</a:t>
                      </a:r>
                      <a:r>
                        <a:rPr lang="en-US" sz="1400" b="1" baseline="0" dirty="0"/>
                        <a:t> Points</a:t>
                      </a:r>
                      <a:endParaRPr lang="he-IL" sz="1400" b="1" dirty="0"/>
                    </a:p>
                  </a:txBody>
                  <a:tcPr marL="91457" marR="91457" marT="45695" marB="45695"/>
                </a:tc>
                <a:tc>
                  <a:txBody>
                    <a:bodyPr/>
                    <a:lstStyle/>
                    <a:p>
                      <a:pPr algn="l" rtl="0"/>
                      <a:r>
                        <a:rPr lang="en-US" sz="1400" b="1" dirty="0"/>
                        <a:t>Remission Rate</a:t>
                      </a:r>
                      <a:endParaRPr lang="he-IL" sz="1400" b="1" dirty="0"/>
                    </a:p>
                  </a:txBody>
                  <a:tcPr marL="91457" marR="91457" marT="45695" marB="45695"/>
                </a:tc>
                <a:tc>
                  <a:txBody>
                    <a:bodyPr/>
                    <a:lstStyle/>
                    <a:p>
                      <a:pPr algn="l" rtl="0"/>
                      <a:r>
                        <a:rPr lang="en-US" sz="1400" b="1" dirty="0"/>
                        <a:t>Formulae</a:t>
                      </a:r>
                      <a:endParaRPr lang="he-IL" sz="1400" b="1" dirty="0"/>
                    </a:p>
                  </a:txBody>
                  <a:tcPr marL="91457" marR="91457" marT="45695" marB="45695"/>
                </a:tc>
                <a:tc>
                  <a:txBody>
                    <a:bodyPr/>
                    <a:lstStyle/>
                    <a:p>
                      <a:pPr algn="l" rtl="0"/>
                      <a:r>
                        <a:rPr lang="en-US" sz="1400" b="1" dirty="0"/>
                        <a:t>Number</a:t>
                      </a:r>
                    </a:p>
                    <a:p>
                      <a:pPr algn="l" rtl="0"/>
                      <a:r>
                        <a:rPr lang="en-US" sz="1400" b="1" dirty="0"/>
                        <a:t>Design</a:t>
                      </a:r>
                      <a:endParaRPr lang="he-IL" sz="1400" b="1" dirty="0"/>
                    </a:p>
                  </a:txBody>
                  <a:tcPr marL="91457" marR="91457" marT="45695" marB="45695"/>
                </a:tc>
                <a:tc>
                  <a:txBody>
                    <a:bodyPr/>
                    <a:lstStyle/>
                    <a:p>
                      <a:pPr algn="l" rtl="0"/>
                      <a:r>
                        <a:rPr lang="en-US" sz="1400" b="1" dirty="0"/>
                        <a:t>Author/year</a:t>
                      </a:r>
                      <a:endParaRPr lang="he-IL" sz="1400" b="1" dirty="0"/>
                    </a:p>
                  </a:txBody>
                  <a:tcPr marL="91457" marR="91457" marT="45695" marB="45695"/>
                </a:tc>
                <a:extLst>
                  <a:ext uri="{0D108BD9-81ED-4DB2-BD59-A6C34878D82A}">
                    <a16:rowId xmlns:a16="http://schemas.microsoft.com/office/drawing/2014/main" val="10000"/>
                  </a:ext>
                </a:extLst>
              </a:tr>
              <a:tr h="703932">
                <a:tc>
                  <a:txBody>
                    <a:bodyPr/>
                    <a:lstStyle/>
                    <a:p>
                      <a:pPr algn="l" rtl="0"/>
                      <a:r>
                        <a:rPr lang="en-US" sz="1400" b="1" dirty="0"/>
                        <a:t>Clinical Remission</a:t>
                      </a:r>
                    </a:p>
                    <a:p>
                      <a:pPr algn="l" rtl="0"/>
                      <a:r>
                        <a:rPr lang="en-US" sz="1400" b="1" dirty="0"/>
                        <a:t> PCDAI</a:t>
                      </a:r>
                      <a:endParaRPr lang="he-IL" sz="1400" b="1" dirty="0"/>
                    </a:p>
                  </a:txBody>
                  <a:tcPr marL="91457" marR="91457" marT="45695" marB="45695"/>
                </a:tc>
                <a:tc>
                  <a:txBody>
                    <a:bodyPr/>
                    <a:lstStyle/>
                    <a:p>
                      <a:pPr algn="l" rtl="0"/>
                      <a:r>
                        <a:rPr lang="en-US" sz="1400" b="1" dirty="0"/>
                        <a:t>75-85%</a:t>
                      </a:r>
                      <a:endParaRPr lang="he-IL" sz="1400" b="1" dirty="0"/>
                    </a:p>
                  </a:txBody>
                  <a:tcPr marL="91457" marR="91457" marT="45695" marB="45695"/>
                </a:tc>
                <a:tc>
                  <a:txBody>
                    <a:bodyPr/>
                    <a:lstStyle/>
                    <a:p>
                      <a:pPr algn="l" rtl="0"/>
                      <a:r>
                        <a:rPr lang="en-US" sz="1400" b="1" dirty="0" err="1"/>
                        <a:t>Modulen</a:t>
                      </a:r>
                      <a:endParaRPr lang="he-IL" sz="1400" b="1" dirty="0"/>
                    </a:p>
                  </a:txBody>
                  <a:tcPr marL="91457" marR="91457" marT="45695" marB="45695"/>
                </a:tc>
                <a:tc>
                  <a:txBody>
                    <a:bodyPr/>
                    <a:lstStyle/>
                    <a:p>
                      <a:pPr algn="l" rtl="0"/>
                      <a:r>
                        <a:rPr lang="en-US" sz="1400" b="1" dirty="0"/>
                        <a:t>106- retrospective</a:t>
                      </a:r>
                    </a:p>
                    <a:p>
                      <a:pPr algn="l" rtl="0"/>
                      <a:r>
                        <a:rPr lang="en-US" sz="1400" b="1" dirty="0"/>
                        <a:t>45 Oral</a:t>
                      </a:r>
                      <a:r>
                        <a:rPr lang="en-US" sz="1400" b="1" baseline="0" dirty="0"/>
                        <a:t> /61 Tube</a:t>
                      </a:r>
                      <a:endParaRPr lang="he-IL" sz="1400" b="1" dirty="0"/>
                    </a:p>
                  </a:txBody>
                  <a:tcPr marL="91457" marR="91457" marT="45695" marB="45695"/>
                </a:tc>
                <a:tc>
                  <a:txBody>
                    <a:bodyPr/>
                    <a:lstStyle/>
                    <a:p>
                      <a:pPr algn="l" rtl="0"/>
                      <a:r>
                        <a:rPr lang="en-US" sz="1400" b="1" dirty="0"/>
                        <a:t>Rubio </a:t>
                      </a:r>
                    </a:p>
                    <a:p>
                      <a:pPr algn="l" rtl="0"/>
                      <a:r>
                        <a:rPr lang="en-US" sz="1400" b="1" dirty="0"/>
                        <a:t>AP&amp;T 2011</a:t>
                      </a:r>
                      <a:endParaRPr lang="he-IL" sz="1400" b="1" dirty="0"/>
                    </a:p>
                  </a:txBody>
                  <a:tcPr marL="91457" marR="91457" marT="45695" marB="45695"/>
                </a:tc>
                <a:extLst>
                  <a:ext uri="{0D108BD9-81ED-4DB2-BD59-A6C34878D82A}">
                    <a16:rowId xmlns:a16="http://schemas.microsoft.com/office/drawing/2014/main" val="10001"/>
                  </a:ext>
                </a:extLst>
              </a:tr>
              <a:tr h="1055814">
                <a:tc>
                  <a:txBody>
                    <a:bodyPr/>
                    <a:lstStyle/>
                    <a:p>
                      <a:pPr algn="l" rtl="0"/>
                      <a:r>
                        <a:rPr lang="en-US" sz="1400" b="1" dirty="0"/>
                        <a:t>Clinical Remission</a:t>
                      </a:r>
                    </a:p>
                    <a:p>
                      <a:pPr algn="l" rtl="0"/>
                      <a:r>
                        <a:rPr lang="en-US" sz="1400" b="1" dirty="0"/>
                        <a:t>PGA</a:t>
                      </a:r>
                      <a:endParaRPr lang="he-IL" sz="1400" b="1" dirty="0"/>
                    </a:p>
                  </a:txBody>
                  <a:tcPr marL="91457" marR="91457" marT="45695" marB="45695"/>
                </a:tc>
                <a:tc>
                  <a:txBody>
                    <a:bodyPr/>
                    <a:lstStyle/>
                    <a:p>
                      <a:pPr algn="l" rtl="0"/>
                      <a:r>
                        <a:rPr lang="en-US" sz="1400" b="1" dirty="0"/>
                        <a:t>80%</a:t>
                      </a:r>
                      <a:endParaRPr lang="he-IL" sz="1400" b="1" dirty="0"/>
                    </a:p>
                  </a:txBody>
                  <a:tcPr marL="91457" marR="91457" marT="45695" marB="45695"/>
                </a:tc>
                <a:tc>
                  <a:txBody>
                    <a:bodyPr/>
                    <a:lstStyle/>
                    <a:p>
                      <a:pPr algn="l" rtl="0"/>
                      <a:r>
                        <a:rPr lang="en-US" sz="1400" b="1" dirty="0" err="1"/>
                        <a:t>Modulen</a:t>
                      </a:r>
                      <a:endParaRPr lang="he-IL" sz="1400" b="1" dirty="0"/>
                    </a:p>
                  </a:txBody>
                  <a:tcPr marL="91457" marR="91457" marT="45695" marB="45695"/>
                </a:tc>
                <a:tc>
                  <a:txBody>
                    <a:bodyPr/>
                    <a:lstStyle/>
                    <a:p>
                      <a:pPr algn="l" rtl="0"/>
                      <a:r>
                        <a:rPr lang="en-US" sz="1400" b="1" dirty="0"/>
                        <a:t>114 -retrospective</a:t>
                      </a:r>
                    </a:p>
                    <a:p>
                      <a:pPr algn="l" rtl="0"/>
                      <a:r>
                        <a:rPr lang="en-US" sz="1400" b="1" dirty="0"/>
                        <a:t>Response by Location</a:t>
                      </a:r>
                    </a:p>
                    <a:p>
                      <a:pPr algn="l" rtl="0"/>
                      <a:endParaRPr lang="he-IL" sz="1400" b="1" dirty="0"/>
                    </a:p>
                  </a:txBody>
                  <a:tcPr marL="91457" marR="91457" marT="45695" marB="45695"/>
                </a:tc>
                <a:tc>
                  <a:txBody>
                    <a:bodyPr/>
                    <a:lstStyle/>
                    <a:p>
                      <a:pPr algn="l" rtl="0"/>
                      <a:r>
                        <a:rPr lang="en-US" sz="1400" b="1" dirty="0"/>
                        <a:t>Buchanan </a:t>
                      </a:r>
                    </a:p>
                    <a:p>
                      <a:pPr algn="l" rtl="0"/>
                      <a:r>
                        <a:rPr lang="en-US" sz="1400" b="1" dirty="0"/>
                        <a:t>AP&amp;T 2009</a:t>
                      </a:r>
                      <a:endParaRPr lang="he-IL" sz="1400" b="1" dirty="0"/>
                    </a:p>
                  </a:txBody>
                  <a:tcPr marL="91457" marR="91457" marT="45695" marB="45695"/>
                </a:tc>
                <a:extLst>
                  <a:ext uri="{0D108BD9-81ED-4DB2-BD59-A6C34878D82A}">
                    <a16:rowId xmlns:a16="http://schemas.microsoft.com/office/drawing/2014/main" val="10002"/>
                  </a:ext>
                </a:extLst>
              </a:tr>
              <a:tr h="862894">
                <a:tc>
                  <a:txBody>
                    <a:bodyPr/>
                    <a:lstStyle/>
                    <a:p>
                      <a:pPr algn="l" rtl="0"/>
                      <a:r>
                        <a:rPr lang="en-US" sz="1400" b="1" dirty="0"/>
                        <a:t>Normal CRP  Remission  based stringent PCDAI</a:t>
                      </a:r>
                      <a:endParaRPr lang="he-IL" sz="1400" b="1" dirty="0"/>
                    </a:p>
                  </a:txBody>
                  <a:tcPr marL="91457" marR="91457" marT="45695" marB="45695"/>
                </a:tc>
                <a:tc>
                  <a:txBody>
                    <a:bodyPr/>
                    <a:lstStyle/>
                    <a:p>
                      <a:pPr algn="l" rtl="0"/>
                      <a:r>
                        <a:rPr lang="en-US" sz="1400" b="1" dirty="0"/>
                        <a:t>79% remission</a:t>
                      </a:r>
                    </a:p>
                    <a:p>
                      <a:pPr algn="l" rtl="0"/>
                      <a:r>
                        <a:rPr lang="en-US" sz="1400" b="1" dirty="0"/>
                        <a:t>51%</a:t>
                      </a:r>
                      <a:r>
                        <a:rPr lang="en-US" sz="1400" b="1" baseline="0" dirty="0"/>
                        <a:t> normal CRP remission</a:t>
                      </a:r>
                      <a:endParaRPr lang="he-IL" sz="1400" b="1" dirty="0"/>
                    </a:p>
                  </a:txBody>
                  <a:tcPr marL="91457" marR="91457" marT="45695" marB="45695"/>
                </a:tc>
                <a:tc>
                  <a:txBody>
                    <a:bodyPr/>
                    <a:lstStyle/>
                    <a:p>
                      <a:pPr algn="l" rtl="0"/>
                      <a:r>
                        <a:rPr lang="en-US" sz="1400" b="1" dirty="0"/>
                        <a:t>Variable</a:t>
                      </a:r>
                    </a:p>
                    <a:p>
                      <a:pPr algn="l" rtl="0"/>
                      <a:r>
                        <a:rPr lang="en-US" sz="1400" b="1" dirty="0" err="1"/>
                        <a:t>Modulen</a:t>
                      </a:r>
                      <a:endParaRPr lang="he-IL" sz="1400" b="1" dirty="0"/>
                    </a:p>
                  </a:txBody>
                  <a:tcPr marL="91457" marR="91457" marT="45695" marB="45695"/>
                </a:tc>
                <a:tc>
                  <a:txBody>
                    <a:bodyPr/>
                    <a:lstStyle/>
                    <a:p>
                      <a:pPr algn="l" rtl="0"/>
                      <a:r>
                        <a:rPr lang="en-US" sz="1400" b="1" dirty="0"/>
                        <a:t>222 -prospective </a:t>
                      </a:r>
                    </a:p>
                    <a:p>
                      <a:pPr algn="l" rtl="0"/>
                      <a:r>
                        <a:rPr lang="en-US" sz="1400" b="1" dirty="0"/>
                        <a:t>Comparison steroids (114) </a:t>
                      </a:r>
                    </a:p>
                    <a:p>
                      <a:pPr algn="l" rtl="0"/>
                      <a:r>
                        <a:rPr lang="en-US" sz="1400" b="1" dirty="0" err="1"/>
                        <a:t>vs</a:t>
                      </a:r>
                      <a:r>
                        <a:rPr lang="en-US" sz="1400" b="1" dirty="0"/>
                        <a:t> EEN(43)</a:t>
                      </a:r>
                      <a:endParaRPr lang="he-IL" sz="1400" b="1" dirty="0"/>
                    </a:p>
                  </a:txBody>
                  <a:tcPr marL="91457" marR="91457" marT="45695" marB="45695"/>
                </a:tc>
                <a:tc>
                  <a:txBody>
                    <a:bodyPr/>
                    <a:lstStyle/>
                    <a:p>
                      <a:pPr algn="l" rtl="0"/>
                      <a:r>
                        <a:rPr lang="en-US" sz="1400" b="1" dirty="0"/>
                        <a:t>Levine</a:t>
                      </a:r>
                    </a:p>
                    <a:p>
                      <a:pPr algn="l" rtl="0"/>
                      <a:r>
                        <a:rPr lang="en-US" sz="1400" b="1" dirty="0"/>
                        <a:t>IBD 2014</a:t>
                      </a:r>
                      <a:endParaRPr lang="he-IL" sz="1400" b="1" dirty="0"/>
                    </a:p>
                  </a:txBody>
                  <a:tcPr marL="91457" marR="91457" marT="45695" marB="45695"/>
                </a:tc>
                <a:extLst>
                  <a:ext uri="{0D108BD9-81ED-4DB2-BD59-A6C34878D82A}">
                    <a16:rowId xmlns:a16="http://schemas.microsoft.com/office/drawing/2014/main" val="10003"/>
                  </a:ext>
                </a:extLst>
              </a:tr>
              <a:tr h="666813">
                <a:tc>
                  <a:txBody>
                    <a:bodyPr/>
                    <a:lstStyle/>
                    <a:p>
                      <a:pPr algn="l" rtl="0"/>
                      <a:r>
                        <a:rPr lang="en-US" sz="1400" b="1" dirty="0"/>
                        <a:t>Relapse</a:t>
                      </a:r>
                      <a:r>
                        <a:rPr lang="en-US" sz="1400" b="1" baseline="0" dirty="0"/>
                        <a:t> </a:t>
                      </a:r>
                      <a:r>
                        <a:rPr lang="en-US" sz="1400" b="1" baseline="0" dirty="0" err="1"/>
                        <a:t>vs</a:t>
                      </a:r>
                      <a:r>
                        <a:rPr lang="en-US" sz="1400" b="1" baseline="0" dirty="0"/>
                        <a:t> steroids</a:t>
                      </a:r>
                    </a:p>
                    <a:p>
                      <a:pPr algn="l" rtl="0"/>
                      <a:r>
                        <a:rPr lang="en-US" sz="1400" b="1" baseline="0" dirty="0"/>
                        <a:t>Growth</a:t>
                      </a:r>
                      <a:endParaRPr lang="he-IL" sz="1400" b="1" dirty="0"/>
                    </a:p>
                  </a:txBody>
                  <a:tcPr marL="91457" marR="91457" marT="45695" marB="45695"/>
                </a:tc>
                <a:tc>
                  <a:txBody>
                    <a:bodyPr/>
                    <a:lstStyle/>
                    <a:p>
                      <a:pPr algn="l" rtl="0"/>
                      <a:r>
                        <a:rPr lang="en-US" sz="1400" b="1" dirty="0"/>
                        <a:t>84%</a:t>
                      </a:r>
                      <a:endParaRPr lang="he-IL" sz="1400" b="1" dirty="0"/>
                    </a:p>
                  </a:txBody>
                  <a:tcPr marL="91457" marR="91457" marT="45695" marB="45695"/>
                </a:tc>
                <a:tc>
                  <a:txBody>
                    <a:bodyPr/>
                    <a:lstStyle/>
                    <a:p>
                      <a:pPr algn="l" rtl="0"/>
                      <a:endParaRPr lang="he-IL" sz="1400" b="1" dirty="0"/>
                    </a:p>
                  </a:txBody>
                  <a:tcPr marL="91457" marR="91457" marT="45695" marB="45695"/>
                </a:tc>
                <a:tc>
                  <a:txBody>
                    <a:bodyPr/>
                    <a:lstStyle/>
                    <a:p>
                      <a:pPr algn="l" rtl="0"/>
                      <a:r>
                        <a:rPr lang="en-US" sz="1400" b="1" dirty="0"/>
                        <a:t>31 retrospective</a:t>
                      </a:r>
                      <a:endParaRPr lang="he-IL" sz="1400" b="1" dirty="0"/>
                    </a:p>
                  </a:txBody>
                  <a:tcPr marL="91457" marR="91457" marT="45695" marB="45695"/>
                </a:tc>
                <a:tc>
                  <a:txBody>
                    <a:bodyPr/>
                    <a:lstStyle/>
                    <a:p>
                      <a:pPr algn="l" rtl="0"/>
                      <a:r>
                        <a:rPr lang="en-US" sz="1400" b="1" dirty="0"/>
                        <a:t>Lambert </a:t>
                      </a:r>
                    </a:p>
                    <a:p>
                      <a:pPr algn="l" rtl="0"/>
                      <a:r>
                        <a:rPr lang="en-US" sz="1400" b="1" dirty="0"/>
                        <a:t>Dis</a:t>
                      </a:r>
                      <a:r>
                        <a:rPr lang="en-US" sz="1400" b="1" baseline="0" dirty="0"/>
                        <a:t> Dig </a:t>
                      </a:r>
                      <a:r>
                        <a:rPr lang="en-US" sz="1400" b="1" baseline="0" dirty="0" err="1"/>
                        <a:t>Sci</a:t>
                      </a:r>
                      <a:r>
                        <a:rPr lang="en-US" sz="1400" b="1" baseline="0" dirty="0"/>
                        <a:t> 2012</a:t>
                      </a:r>
                      <a:endParaRPr lang="en-US" sz="1400" b="1" dirty="0"/>
                    </a:p>
                  </a:txBody>
                  <a:tcPr marL="91457" marR="91457" marT="45695" marB="45695"/>
                </a:tc>
                <a:extLst>
                  <a:ext uri="{0D108BD9-81ED-4DB2-BD59-A6C34878D82A}">
                    <a16:rowId xmlns:a16="http://schemas.microsoft.com/office/drawing/2014/main" val="10004"/>
                  </a:ext>
                </a:extLst>
              </a:tr>
              <a:tr h="703932">
                <a:tc>
                  <a:txBody>
                    <a:bodyPr/>
                    <a:lstStyle/>
                    <a:p>
                      <a:pPr algn="l" rtl="0"/>
                      <a:r>
                        <a:rPr lang="en-US" sz="1400" b="1" dirty="0"/>
                        <a:t>Mucosal healing</a:t>
                      </a:r>
                      <a:endParaRPr lang="he-IL" sz="1400" b="1" dirty="0"/>
                    </a:p>
                  </a:txBody>
                  <a:tcPr marL="91457" marR="91457" marT="45695" marB="45695"/>
                </a:tc>
                <a:tc>
                  <a:txBody>
                    <a:bodyPr/>
                    <a:lstStyle/>
                    <a:p>
                      <a:pPr algn="l" rtl="0"/>
                      <a:r>
                        <a:rPr lang="en-US" sz="1400" b="1" dirty="0"/>
                        <a:t>64% ITT</a:t>
                      </a:r>
                    </a:p>
                    <a:p>
                      <a:pPr algn="l" rtl="0"/>
                      <a:r>
                        <a:rPr lang="en-US" sz="1400" b="1" dirty="0"/>
                        <a:t>84% PP</a:t>
                      </a:r>
                      <a:endParaRPr lang="he-IL" sz="1400" b="1" dirty="0"/>
                    </a:p>
                  </a:txBody>
                  <a:tcPr marL="91457" marR="91457" marT="45695" marB="45695"/>
                </a:tc>
                <a:tc>
                  <a:txBody>
                    <a:bodyPr/>
                    <a:lstStyle/>
                    <a:p>
                      <a:pPr algn="l" rtl="0"/>
                      <a:endParaRPr lang="he-IL" sz="1400" b="1" dirty="0"/>
                    </a:p>
                  </a:txBody>
                  <a:tcPr marL="91457" marR="91457" marT="45695" marB="45695"/>
                </a:tc>
                <a:tc>
                  <a:txBody>
                    <a:bodyPr/>
                    <a:lstStyle/>
                    <a:p>
                      <a:pPr algn="l" rtl="0"/>
                      <a:r>
                        <a:rPr lang="en-US" sz="1400" b="1" dirty="0"/>
                        <a:t>34</a:t>
                      </a:r>
                    </a:p>
                    <a:p>
                      <a:pPr algn="l" rtl="0"/>
                      <a:r>
                        <a:rPr lang="en-US" sz="1400" b="1" dirty="0"/>
                        <a:t>prospective</a:t>
                      </a:r>
                      <a:endParaRPr lang="he-IL" sz="1400" b="1" dirty="0"/>
                    </a:p>
                  </a:txBody>
                  <a:tcPr marL="91457" marR="91457" marT="45695" marB="45695"/>
                </a:tc>
                <a:tc>
                  <a:txBody>
                    <a:bodyPr/>
                    <a:lstStyle/>
                    <a:p>
                      <a:pPr algn="l" rtl="0"/>
                      <a:r>
                        <a:rPr lang="en-US" sz="1400" b="1" dirty="0"/>
                        <a:t>Grover</a:t>
                      </a:r>
                    </a:p>
                    <a:p>
                      <a:pPr algn="l" rtl="0"/>
                      <a:r>
                        <a:rPr lang="en-US" sz="1400" b="1" dirty="0"/>
                        <a:t>J </a:t>
                      </a:r>
                      <a:r>
                        <a:rPr lang="en-US" sz="1400" b="1" dirty="0" err="1"/>
                        <a:t>Gastroenterol</a:t>
                      </a:r>
                      <a:endParaRPr lang="en-US" sz="1400" b="1" dirty="0"/>
                    </a:p>
                    <a:p>
                      <a:pPr algn="l" rtl="0"/>
                      <a:r>
                        <a:rPr lang="en-US" sz="1400" b="1" dirty="0"/>
                        <a:t>2014</a:t>
                      </a:r>
                    </a:p>
                  </a:txBody>
                  <a:tcPr marL="91457" marR="91457" marT="45695" marB="45695"/>
                </a:tc>
                <a:extLst>
                  <a:ext uri="{0D108BD9-81ED-4DB2-BD59-A6C34878D82A}">
                    <a16:rowId xmlns:a16="http://schemas.microsoft.com/office/drawing/2014/main" val="10005"/>
                  </a:ext>
                </a:extLst>
              </a:tr>
              <a:tr h="862894">
                <a:tc>
                  <a:txBody>
                    <a:bodyPr/>
                    <a:lstStyle/>
                    <a:p>
                      <a:pPr algn="l" rtl="0"/>
                      <a:r>
                        <a:rPr lang="en-US" sz="1400" b="1" dirty="0"/>
                        <a:t>Clinical Remission</a:t>
                      </a:r>
                      <a:endParaRPr lang="he-IL" sz="1400" b="1" dirty="0"/>
                    </a:p>
                  </a:txBody>
                  <a:tcPr marL="91457" marR="91457" marT="45695" marB="45695"/>
                </a:tc>
                <a:tc>
                  <a:txBody>
                    <a:bodyPr/>
                    <a:lstStyle/>
                    <a:p>
                      <a:pPr algn="l" rtl="0"/>
                      <a:r>
                        <a:rPr lang="en-US" sz="1400" b="1" dirty="0"/>
                        <a:t>71% PP</a:t>
                      </a:r>
                      <a:endParaRPr lang="he-IL" sz="1400" b="1" dirty="0"/>
                    </a:p>
                  </a:txBody>
                  <a:tcPr marL="91457" marR="91457" marT="45695" marB="45695"/>
                </a:tc>
                <a:tc>
                  <a:txBody>
                    <a:bodyPr/>
                    <a:lstStyle/>
                    <a:p>
                      <a:pPr algn="l" rtl="0"/>
                      <a:r>
                        <a:rPr lang="en-US" sz="1400" b="1" dirty="0"/>
                        <a:t>Variable</a:t>
                      </a:r>
                      <a:endParaRPr lang="he-IL" sz="1400" b="1" dirty="0"/>
                    </a:p>
                  </a:txBody>
                  <a:tcPr marL="91457" marR="91457" marT="45695" marB="45695"/>
                </a:tc>
                <a:tc>
                  <a:txBody>
                    <a:bodyPr/>
                    <a:lstStyle/>
                    <a:p>
                      <a:pPr algn="l" rtl="0"/>
                      <a:r>
                        <a:rPr lang="en-US" sz="1400" b="1" dirty="0"/>
                        <a:t>51 retrospective</a:t>
                      </a:r>
                    </a:p>
                    <a:p>
                      <a:pPr algn="l" rtl="0"/>
                      <a:r>
                        <a:rPr lang="en-US" sz="1400" b="1" dirty="0"/>
                        <a:t>Only those completing</a:t>
                      </a:r>
                      <a:r>
                        <a:rPr lang="en-US" sz="1400" b="1" baseline="0" dirty="0"/>
                        <a:t> EEN</a:t>
                      </a:r>
                      <a:endParaRPr lang="he-IL" sz="1400" b="1" dirty="0"/>
                    </a:p>
                  </a:txBody>
                  <a:tcPr marL="91457" marR="91457" marT="45695" marB="45695"/>
                </a:tc>
                <a:tc>
                  <a:txBody>
                    <a:bodyPr/>
                    <a:lstStyle/>
                    <a:p>
                      <a:pPr algn="l" rtl="0"/>
                      <a:r>
                        <a:rPr lang="en-US" sz="1400" b="1" dirty="0"/>
                        <a:t>De </a:t>
                      </a:r>
                      <a:r>
                        <a:rPr lang="en-US" sz="1400" b="1" dirty="0" err="1"/>
                        <a:t>Bie</a:t>
                      </a:r>
                      <a:endParaRPr lang="en-US" sz="1400" b="1" dirty="0"/>
                    </a:p>
                    <a:p>
                      <a:pPr algn="l" rtl="0"/>
                      <a:r>
                        <a:rPr lang="en-US" sz="1400" b="1" dirty="0"/>
                        <a:t>JCC</a:t>
                      </a:r>
                      <a:r>
                        <a:rPr lang="en-US" sz="1400" b="1" baseline="0" dirty="0"/>
                        <a:t> 2013</a:t>
                      </a:r>
                      <a:endParaRPr lang="en-US" sz="1400" b="1" dirty="0"/>
                    </a:p>
                  </a:txBody>
                  <a:tcPr marL="91457" marR="91457" marT="45695" marB="45695"/>
                </a:tc>
                <a:extLst>
                  <a:ext uri="{0D108BD9-81ED-4DB2-BD59-A6C34878D82A}">
                    <a16:rowId xmlns:a16="http://schemas.microsoft.com/office/drawing/2014/main" val="10006"/>
                  </a:ext>
                </a:extLst>
              </a:tr>
            </a:tbl>
          </a:graphicData>
        </a:graphic>
      </p:graphicFrame>
      <p:cxnSp>
        <p:nvCxnSpPr>
          <p:cNvPr id="8" name="מחבר ישר 7"/>
          <p:cNvCxnSpPr/>
          <p:nvPr/>
        </p:nvCxnSpPr>
        <p:spPr>
          <a:xfrm>
            <a:off x="0" y="6381328"/>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מחבר ישר 5"/>
          <p:cNvCxnSpPr/>
          <p:nvPr/>
        </p:nvCxnSpPr>
        <p:spPr>
          <a:xfrm>
            <a:off x="-36512" y="620688"/>
            <a:ext cx="9144000" cy="0"/>
          </a:xfrm>
          <a:prstGeom prst="line">
            <a:avLst/>
          </a:prstGeom>
          <a:ln w="38100">
            <a:solidFill>
              <a:srgbClr val="0070C0"/>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382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2146</Words>
  <Application>Microsoft Office PowerPoint</Application>
  <PresentationFormat>On-screen Show (4:3)</PresentationFormat>
  <Paragraphs>361</Paragraphs>
  <Slides>40</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ＭＳ Ｐゴシック</vt:lpstr>
      <vt:lpstr>AdvOT140f2bdb</vt:lpstr>
      <vt:lpstr>AdvPS7DA6</vt:lpstr>
      <vt:lpstr>Arabic Typesetting</vt:lpstr>
      <vt:lpstr>Arial</vt:lpstr>
      <vt:lpstr>Bodoni MT Condensed</vt:lpstr>
      <vt:lpstr>Calibri</vt:lpstr>
      <vt:lpstr>Calibri Light</vt:lpstr>
      <vt:lpstr>Calisto MT</vt:lpstr>
      <vt:lpstr>David</vt:lpstr>
      <vt:lpstr>Helvetica</vt:lpstr>
      <vt:lpstr>Times New Roman</vt:lpstr>
      <vt:lpstr>Wingdings</vt:lpstr>
      <vt:lpstr>Office Theme</vt:lpstr>
      <vt:lpstr>Dietary Therapy for IBD  "No disease that can be treated by diet  should be treated with any other means"  Maimonides (The Rambam) 1138–1204 </vt:lpstr>
      <vt:lpstr>Disclaimer- </vt:lpstr>
      <vt:lpstr>Objectives</vt:lpstr>
      <vt:lpstr>Objectives</vt:lpstr>
      <vt:lpstr>PowerPoint Presentation</vt:lpstr>
      <vt:lpstr>PowerPoint Presentation</vt:lpstr>
      <vt:lpstr>   Efficacy of Exclusion Enteral Nutrition</vt:lpstr>
      <vt:lpstr>EEN for Induction of Remission</vt:lpstr>
      <vt:lpstr>EEN for Induction of Remission</vt:lpstr>
      <vt:lpstr>14 Years latter……</vt:lpstr>
      <vt:lpstr>PowerPoint Presentation</vt:lpstr>
      <vt:lpstr>PowerPoint Presentation</vt:lpstr>
      <vt:lpstr>EEN- Exclusive Enteral Nutrition </vt:lpstr>
      <vt:lpstr>Exclusive Enteral Nutrition 6-8 weeks</vt:lpstr>
      <vt:lpstr>Objectives</vt:lpstr>
      <vt:lpstr>EEN- suggested Mechanism</vt:lpstr>
      <vt:lpstr>PowerPoint Presentation</vt:lpstr>
      <vt:lpstr> The intestine is the largest barrier from the outside world </vt:lpstr>
      <vt:lpstr>Mechanism of action – Role of Microbiota</vt:lpstr>
      <vt:lpstr> </vt:lpstr>
      <vt:lpstr>PowerPoint Presentation</vt:lpstr>
      <vt:lpstr>PowerPoint Presentation</vt:lpstr>
      <vt:lpstr>Objectives</vt:lpstr>
      <vt:lpstr>So which dietary pattern works?</vt:lpstr>
      <vt:lpstr>Overview of the diets being tested in inflammatory bowel disease with permitted and prohibited components.</vt:lpstr>
      <vt:lpstr>Overview of the diets being tested in inflammatory bowel disease with permitted and prohibited components.</vt:lpstr>
      <vt:lpstr>Overview of the diets being tested in inflammatory bowel disease with permitted and prohibited components.</vt:lpstr>
      <vt:lpstr>Overview of the diets being tested in inflammatory bowel disease with permitted and prohibited components.</vt:lpstr>
      <vt:lpstr>Objectives</vt:lpstr>
      <vt:lpstr>PowerPoint Presentation</vt:lpstr>
      <vt:lpstr>CDED- Crohn's Disease Exclusion Diet </vt:lpstr>
      <vt:lpstr>PowerPoint Presentation</vt:lpstr>
      <vt:lpstr>CDED</vt:lpstr>
      <vt:lpstr>PowerPoint Presentation</vt:lpstr>
      <vt:lpstr>PowerPoint Presentation</vt:lpstr>
      <vt:lpstr>PowerPoint Presentation</vt:lpstr>
      <vt:lpstr>Objectives</vt:lpstr>
      <vt:lpstr>What about Ulcerative Colitis??</vt:lpstr>
      <vt:lpstr>Take home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Dietary Therapy for IBD  "No disease that can be treated by diet  should be treated with any other means"  Maimonides (The Rambam) 1138–1204</dc:title>
  <dc:creator>nir fireman</dc:creator>
  <cp:lastModifiedBy>Nir Fireman</cp:lastModifiedBy>
  <cp:revision>17</cp:revision>
  <dcterms:created xsi:type="dcterms:W3CDTF">2021-05-25T12:06:57Z</dcterms:created>
  <dcterms:modified xsi:type="dcterms:W3CDTF">2021-05-26T05:11:40Z</dcterms:modified>
</cp:coreProperties>
</file>